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sldIdLst>
    <p:sldId id="290" r:id="rId5"/>
    <p:sldId id="258" r:id="rId6"/>
    <p:sldId id="257" r:id="rId7"/>
    <p:sldId id="273" r:id="rId8"/>
    <p:sldId id="271" r:id="rId9"/>
    <p:sldId id="292" r:id="rId10"/>
    <p:sldId id="296" r:id="rId11"/>
    <p:sldId id="281" r:id="rId12"/>
    <p:sldId id="320" r:id="rId13"/>
    <p:sldId id="305" r:id="rId14"/>
    <p:sldId id="306" r:id="rId15"/>
    <p:sldId id="300" r:id="rId16"/>
    <p:sldId id="286" r:id="rId17"/>
    <p:sldId id="297" r:id="rId18"/>
    <p:sldId id="263" r:id="rId19"/>
    <p:sldId id="315" r:id="rId20"/>
    <p:sldId id="317" r:id="rId21"/>
    <p:sldId id="303" r:id="rId22"/>
    <p:sldId id="287" r:id="rId23"/>
    <p:sldId id="283" r:id="rId24"/>
    <p:sldId id="311" r:id="rId25"/>
    <p:sldId id="285" r:id="rId26"/>
    <p:sldId id="284" r:id="rId27"/>
    <p:sldId id="291" r:id="rId28"/>
    <p:sldId id="275" r:id="rId29"/>
    <p:sldId id="312" r:id="rId30"/>
    <p:sldId id="274" r:id="rId31"/>
    <p:sldId id="318" r:id="rId32"/>
    <p:sldId id="319" r:id="rId33"/>
    <p:sldId id="279" r:id="rId34"/>
    <p:sldId id="308" r:id="rId35"/>
    <p:sldId id="277" r:id="rId36"/>
    <p:sldId id="276" r:id="rId37"/>
    <p:sldId id="278" r:id="rId38"/>
    <p:sldId id="316" r:id="rId39"/>
    <p:sldId id="29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6"/>
    <a:srgbClr val="FAFAFC"/>
    <a:srgbClr val="0B6A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5AAC6F-2A64-496D-8F37-6B629415A711}" v="24" dt="2022-09-22T15:39:36.526"/>
    <p1510:client id="{91133C88-D338-A34C-02CC-A7603E49BA31}" v="2" dt="2022-09-22T18:59:32.252"/>
    <p1510:client id="{CBDE5EFC-8A36-AF4A-A649-C5D74C92A167}" v="1483" dt="2022-09-22T18:29:45.575"/>
    <p1510:client id="{D313D423-336E-405B-89CA-330AA73EAFC7}" v="4205" dt="2022-09-22T17:56:16.4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26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84290-447F-A44B-9C1E-8B006CEED6DA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2868B-6999-134D-A87B-BB1056914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74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2868B-6999-134D-A87B-BB10569147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93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1712-8372-4247-ABF9-62156DC88321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B8A41-5FC7-4CA9-8E64-F3447C216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61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1712-8372-4247-ABF9-62156DC88321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B8A41-5FC7-4CA9-8E64-F3447C216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59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1712-8372-4247-ABF9-62156DC88321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B8A41-5FC7-4CA9-8E64-F3447C216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93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1712-8372-4247-ABF9-62156DC88321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B8A41-5FC7-4CA9-8E64-F3447C216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4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1712-8372-4247-ABF9-62156DC88321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B8A41-5FC7-4CA9-8E64-F3447C216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55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1712-8372-4247-ABF9-62156DC88321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B8A41-5FC7-4CA9-8E64-F3447C216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82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1712-8372-4247-ABF9-62156DC88321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B8A41-5FC7-4CA9-8E64-F3447C216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9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1712-8372-4247-ABF9-62156DC88321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B8A41-5FC7-4CA9-8E64-F3447C216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60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1712-8372-4247-ABF9-62156DC88321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B8A41-5FC7-4CA9-8E64-F3447C216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1712-8372-4247-ABF9-62156DC88321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B8A41-5FC7-4CA9-8E64-F3447C216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75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1712-8372-4247-ABF9-62156DC88321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B8A41-5FC7-4CA9-8E64-F3447C216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42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51712-8372-4247-ABF9-62156DC88321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B8A41-5FC7-4CA9-8E64-F3447C216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01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FBD6D203-4DCE-4A90-273F-37A68ED3E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8429"/>
            <a:ext cx="12191999" cy="80486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844AEC-FB47-E0B6-A35D-DF0D68F301AA}"/>
              </a:ext>
            </a:extLst>
          </p:cNvPr>
          <p:cNvSpPr/>
          <p:nvPr/>
        </p:nvSpPr>
        <p:spPr>
          <a:xfrm rot="10800000">
            <a:off x="0" y="983846"/>
            <a:ext cx="7859210" cy="1215851"/>
          </a:xfrm>
          <a:prstGeom prst="rect">
            <a:avLst/>
          </a:prstGeom>
          <a:gradFill flip="none" rotWithShape="1">
            <a:gsLst>
              <a:gs pos="0">
                <a:srgbClr val="0B6A41"/>
              </a:gs>
              <a:gs pos="78000">
                <a:srgbClr val="0B6A41">
                  <a:shade val="67500"/>
                  <a:satMod val="115000"/>
                </a:srgbClr>
              </a:gs>
              <a:gs pos="94000">
                <a:srgbClr val="0B6A41">
                  <a:shade val="100000"/>
                  <a:satMod val="115000"/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AE780A-42A2-5494-DDC9-906510DDC239}"/>
              </a:ext>
            </a:extLst>
          </p:cNvPr>
          <p:cNvSpPr txBox="1"/>
          <p:nvPr/>
        </p:nvSpPr>
        <p:spPr>
          <a:xfrm>
            <a:off x="-115747" y="1160884"/>
            <a:ext cx="6444344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Honouring</a:t>
            </a:r>
            <a:r>
              <a:rPr lang="en-US" sz="32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Life and Legacy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Stuart Houston and Mary Houston</a:t>
            </a:r>
            <a:endParaRPr lang="en-US" b="1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335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81764" y="463701"/>
            <a:ext cx="6410236" cy="646331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3600">
                <a:solidFill>
                  <a:srgbClr val="FFFFFF"/>
                </a:solidFill>
              </a:rPr>
              <a:t>2008 </a:t>
            </a:r>
            <a:r>
              <a:rPr lang="en-US" sz="3600" b="1">
                <a:solidFill>
                  <a:srgbClr val="FFFFFF"/>
                </a:solidFill>
              </a:rPr>
              <a:t>Champion of Owls </a:t>
            </a:r>
            <a:r>
              <a:rPr lang="en-US" sz="3600">
                <a:solidFill>
                  <a:srgbClr val="FFFFFF"/>
                </a:solidFill>
              </a:rPr>
              <a:t>award</a:t>
            </a:r>
          </a:p>
        </p:txBody>
      </p:sp>
      <p:pic>
        <p:nvPicPr>
          <p:cNvPr id="6" name="Picture 5" descr="A person holding an owl&#10;&#10;Description automatically generated">
            <a:extLst>
              <a:ext uri="{FF2B5EF4-FFF2-40B4-BE49-F238E27FC236}">
                <a16:creationId xmlns:a16="http://schemas.microsoft.com/office/drawing/2014/main" id="{5169C57E-C1D9-376A-A37F-CF0BAE5C8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8" b="11164"/>
          <a:stretch/>
        </p:blipFill>
        <p:spPr>
          <a:xfrm>
            <a:off x="-1" y="0"/>
            <a:ext cx="5781765" cy="6973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FA0C36-3FB8-0B6A-9FB3-CEC118C57BF6}"/>
              </a:ext>
            </a:extLst>
          </p:cNvPr>
          <p:cNvSpPr txBox="1"/>
          <p:nvPr/>
        </p:nvSpPr>
        <p:spPr>
          <a:xfrm>
            <a:off x="5781764" y="2697203"/>
            <a:ext cx="6410236" cy="2431435"/>
          </a:xfrm>
          <a:prstGeom prst="rect">
            <a:avLst/>
          </a:prstGeom>
          <a:solidFill>
            <a:srgbClr val="0B6A41"/>
          </a:solidFill>
        </p:spPr>
        <p:txBody>
          <a:bodyPr wrap="square">
            <a:spAutoFit/>
          </a:bodyPr>
          <a:lstStyle/>
          <a:p>
            <a:pPr lvl="2"/>
            <a:endParaRPr lang="en-US" sz="2800">
              <a:solidFill>
                <a:srgbClr val="FFFFFF"/>
              </a:solidFill>
            </a:endParaRPr>
          </a:p>
          <a:p>
            <a:pPr lvl="1"/>
            <a:r>
              <a:rPr lang="en-US" sz="2800" b="1">
                <a:solidFill>
                  <a:schemeClr val="bg1"/>
                </a:solidFill>
              </a:rPr>
              <a:t>131,267</a:t>
            </a:r>
            <a:r>
              <a:rPr lang="en-US" sz="2400" b="1">
                <a:solidFill>
                  <a:schemeClr val="bg1"/>
                </a:solidFill>
              </a:rPr>
              <a:t> </a:t>
            </a:r>
            <a:r>
              <a:rPr lang="en-US" sz="3200" b="1">
                <a:solidFill>
                  <a:schemeClr val="bg1"/>
                </a:solidFill>
              </a:rPr>
              <a:t>– </a:t>
            </a:r>
            <a:r>
              <a:rPr lang="en-US" b="1">
                <a:solidFill>
                  <a:schemeClr val="bg1"/>
                </a:solidFill>
              </a:rPr>
              <a:t>total number of birds banded 1943-2007</a:t>
            </a:r>
            <a:endParaRPr lang="en-US" sz="2000" b="1">
              <a:solidFill>
                <a:schemeClr val="bg1"/>
              </a:solidFill>
            </a:endParaRPr>
          </a:p>
          <a:p>
            <a:pPr lvl="1"/>
            <a:r>
              <a:rPr lang="en-US" sz="2800" b="1">
                <a:solidFill>
                  <a:schemeClr val="bg1"/>
                </a:solidFill>
              </a:rPr>
              <a:t>9,475km – </a:t>
            </a:r>
            <a:r>
              <a:rPr lang="en-US" b="1">
                <a:solidFill>
                  <a:schemeClr val="bg1"/>
                </a:solidFill>
              </a:rPr>
              <a:t>longest distance recovery of a band</a:t>
            </a:r>
            <a:endParaRPr lang="en-US" b="1">
              <a:solidFill>
                <a:srgbClr val="FFFFFF"/>
              </a:solidFill>
            </a:endParaRPr>
          </a:p>
          <a:p>
            <a:pPr lvl="1"/>
            <a:r>
              <a:rPr lang="en-US" sz="2800" b="1">
                <a:solidFill>
                  <a:srgbClr val="FFFFFF"/>
                </a:solidFill>
              </a:rPr>
              <a:t>20.75 years</a:t>
            </a:r>
            <a:r>
              <a:rPr lang="en-US" sz="2400" b="1">
                <a:solidFill>
                  <a:srgbClr val="FFFFFF"/>
                </a:solidFill>
              </a:rPr>
              <a:t> </a:t>
            </a:r>
            <a:r>
              <a:rPr lang="en-US" b="1">
                <a:solidFill>
                  <a:srgbClr val="FFFFFF"/>
                </a:solidFill>
              </a:rPr>
              <a:t>– age of the longest-living owl banded</a:t>
            </a:r>
          </a:p>
          <a:p>
            <a:pPr lvl="1"/>
            <a:endParaRPr lang="en-US" b="1">
              <a:solidFill>
                <a:srgbClr val="FFFFFF"/>
              </a:solidFill>
            </a:endParaRPr>
          </a:p>
          <a:p>
            <a:pPr lvl="1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3FF0A6-1870-0D0E-6D16-5A4759C8646B}"/>
              </a:ext>
            </a:extLst>
          </p:cNvPr>
          <p:cNvSpPr txBox="1"/>
          <p:nvPr/>
        </p:nvSpPr>
        <p:spPr>
          <a:xfrm>
            <a:off x="8986882" y="6071133"/>
            <a:ext cx="32792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Source: </a:t>
            </a:r>
            <a:r>
              <a:rPr lang="en-US" sz="1200" err="1"/>
              <a:t>Wildbirds</a:t>
            </a:r>
            <a:r>
              <a:rPr lang="en-US" sz="1200"/>
              <a:t> Broadcasting http://wildbirdsbroadcasting.blogspot.com/2008/03/canadian-birder-receives-recognition.html</a:t>
            </a:r>
          </a:p>
        </p:txBody>
      </p:sp>
    </p:spTree>
    <p:extLst>
      <p:ext uri="{BB962C8B-B14F-4D97-AF65-F5344CB8AC3E}">
        <p14:creationId xmlns:p14="http://schemas.microsoft.com/office/powerpoint/2010/main" val="2352474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12BB60-AE5D-9ADE-70F0-40AC2B044D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6" t="17993" r="13171" b="157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6FA422-B714-D656-9C05-7CF2D2696F44}"/>
              </a:ext>
            </a:extLst>
          </p:cNvPr>
          <p:cNvSpPr txBox="1"/>
          <p:nvPr/>
        </p:nvSpPr>
        <p:spPr>
          <a:xfrm>
            <a:off x="5287108" y="583393"/>
            <a:ext cx="6904891" cy="954107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CA" sz="28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Most bandings of Bohemian Waxwings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CA" sz="28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North America </a:t>
            </a:r>
            <a:r>
              <a:rPr lang="en-CA" sz="28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(5,387 as of 2016)</a:t>
            </a:r>
            <a:endParaRPr lang="en-CA" sz="2800">
              <a:solidFill>
                <a:schemeClr val="bg1"/>
              </a:solidFill>
              <a:effectLst/>
              <a:latin typeface="Source Sans Pro" panose="020B050303040302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43D200-89D5-C61E-B379-EF5C8B4085E1}"/>
              </a:ext>
            </a:extLst>
          </p:cNvPr>
          <p:cNvSpPr txBox="1"/>
          <p:nvPr/>
        </p:nvSpPr>
        <p:spPr>
          <a:xfrm>
            <a:off x="0" y="6242447"/>
            <a:ext cx="30008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Houston, C. Stuart (2016), </a:t>
            </a:r>
            <a:r>
              <a:rPr lang="en-US" sz="900">
                <a:effectLst/>
                <a:latin typeface="Times New Roman" panose="02020603050405020304" pitchFamily="18" charset="0"/>
              </a:rPr>
              <a:t>MARY HOUSTON: NORTH AMERICA’S PRE-EMINENT BOHEMIAN WAXWING BANDER, Blue Jay, 74 (4)</a:t>
            </a:r>
            <a:endParaRPr lang="en-US"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E32393-E3F2-92B0-3580-A4066433C561}"/>
              </a:ext>
            </a:extLst>
          </p:cNvPr>
          <p:cNvSpPr txBox="1"/>
          <p:nvPr/>
        </p:nvSpPr>
        <p:spPr>
          <a:xfrm>
            <a:off x="10247568" y="6546376"/>
            <a:ext cx="29406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Credit: Brent Terry</a:t>
            </a:r>
          </a:p>
        </p:txBody>
      </p:sp>
    </p:spTree>
    <p:extLst>
      <p:ext uri="{BB962C8B-B14F-4D97-AF65-F5344CB8AC3E}">
        <p14:creationId xmlns:p14="http://schemas.microsoft.com/office/powerpoint/2010/main" val="2693533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2228">
            <a:off x="1320595" y="240511"/>
            <a:ext cx="4673747" cy="64514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540122" y="2412056"/>
            <a:ext cx="4572000" cy="1323439"/>
          </a:xfrm>
          <a:prstGeom prst="rect">
            <a:avLst/>
          </a:prstGeom>
          <a:solidFill>
            <a:srgbClr val="0B6A4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…an accounting of the past 200 years and the current status of 437 bird species, complemented by personal stories and </a:t>
            </a:r>
            <a:r>
              <a:rPr lang="en-US" sz="2000" err="1">
                <a:solidFill>
                  <a:srgbClr val="FFFFFF"/>
                </a:solidFill>
              </a:rPr>
              <a:t>colour</a:t>
            </a:r>
            <a:r>
              <a:rPr lang="en-US" sz="2000">
                <a:solidFill>
                  <a:srgbClr val="FFFFFF"/>
                </a:solidFill>
              </a:rPr>
              <a:t> photographs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9585" y="6427113"/>
            <a:ext cx="31920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University Archives &amp; Special Collections, University Authors, QL685.5 .S2 B58 2019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B65937-DA95-488C-6808-53FB72CBE992}"/>
              </a:ext>
            </a:extLst>
          </p:cNvPr>
          <p:cNvSpPr txBox="1"/>
          <p:nvPr/>
        </p:nvSpPr>
        <p:spPr>
          <a:xfrm>
            <a:off x="6801735" y="3694919"/>
            <a:ext cx="402034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b="1"/>
              <a:t>“-- a benchmark for future generations.</a:t>
            </a:r>
            <a:endParaRPr lang="en-US" b="1"/>
          </a:p>
        </p:txBody>
      </p:sp>
      <p:pic>
        <p:nvPicPr>
          <p:cNvPr id="10" name="Graphic 9" descr="Open quotation mark with solid fill">
            <a:extLst>
              <a:ext uri="{FF2B5EF4-FFF2-40B4-BE49-F238E27FC236}">
                <a16:creationId xmlns:a16="http://schemas.microsoft.com/office/drawing/2014/main" id="{28D9A228-E045-66A0-9F96-C497EDCBF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9558340" y="4295083"/>
            <a:ext cx="1644853" cy="16448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7742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7944896" cy="461665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i="1">
                <a:solidFill>
                  <a:schemeClr val="bg1"/>
                </a:solidFill>
              </a:rPr>
              <a:t>How Farley Mowat Changed My Life</a:t>
            </a:r>
            <a:r>
              <a:rPr lang="en-US" sz="2400" b="1">
                <a:solidFill>
                  <a:schemeClr val="bg1"/>
                </a:solidFill>
              </a:rPr>
              <a:t>: Stuart Houston</a:t>
            </a:r>
            <a:endParaRPr lang="en-US" sz="2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3108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Credit: Gord Waldner/ The Saskatoon </a:t>
            </a:r>
            <a:r>
              <a:rPr lang="en-US" sz="1100" err="1"/>
              <a:t>StarPhoenix</a:t>
            </a:r>
            <a:endParaRPr lang="en-US" sz="1100"/>
          </a:p>
        </p:txBody>
      </p:sp>
      <p:pic>
        <p:nvPicPr>
          <p:cNvPr id="7" name="Picture 6" descr="A picture containing text, book, indoor, shelf&#10;&#10;Description automatically generated">
            <a:extLst>
              <a:ext uri="{FF2B5EF4-FFF2-40B4-BE49-F238E27FC236}">
                <a16:creationId xmlns:a16="http://schemas.microsoft.com/office/drawing/2014/main" id="{3070850A-F3B2-7414-FB33-53E5B2378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064"/>
            <a:ext cx="7944896" cy="59586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E82093-F1F9-7825-1BE9-2C8F1406BF93}"/>
              </a:ext>
            </a:extLst>
          </p:cNvPr>
          <p:cNvSpPr txBox="1"/>
          <p:nvPr/>
        </p:nvSpPr>
        <p:spPr>
          <a:xfrm>
            <a:off x="512466" y="4832070"/>
            <a:ext cx="7432430" cy="1261884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	</a:t>
            </a:r>
            <a:r>
              <a:rPr lang="en-US" sz="240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Mowat was much the most interesting character I had met—and he kept up irregular contact with me until his death.”</a:t>
            </a:r>
            <a:endParaRPr lang="en-US" sz="280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</p:txBody>
      </p:sp>
      <p:pic>
        <p:nvPicPr>
          <p:cNvPr id="11" name="Graphic 10" descr="Open quotation mark with solid fill">
            <a:extLst>
              <a:ext uri="{FF2B5EF4-FFF2-40B4-BE49-F238E27FC236}">
                <a16:creationId xmlns:a16="http://schemas.microsoft.com/office/drawing/2014/main" id="{C739A9DA-2E06-1CA9-ADE6-86D323534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979256"/>
            <a:ext cx="1497002" cy="14970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76767E-8216-27B9-F1BA-EDAEDFC8753A}"/>
              </a:ext>
            </a:extLst>
          </p:cNvPr>
          <p:cNvSpPr txBox="1"/>
          <p:nvPr/>
        </p:nvSpPr>
        <p:spPr>
          <a:xfrm>
            <a:off x="9083042" y="6427113"/>
            <a:ext cx="32958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Houston, C. Stuart (2015), </a:t>
            </a:r>
            <a:r>
              <a:rPr lang="en-US" sz="1100">
                <a:effectLst/>
                <a:latin typeface="Times New Roman" panose="02020603050405020304" pitchFamily="18" charset="0"/>
              </a:rPr>
              <a:t>HOW FARLEY MOWAT CHANGED MY LIFE, Blue Jay, 73 (4)</a:t>
            </a:r>
            <a:endParaRPr lang="en-US" sz="11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9799D8-8B4F-D67A-1162-69785C7E725F}"/>
              </a:ext>
            </a:extLst>
          </p:cNvPr>
          <p:cNvSpPr txBox="1"/>
          <p:nvPr/>
        </p:nvSpPr>
        <p:spPr>
          <a:xfrm>
            <a:off x="7944896" y="714260"/>
            <a:ext cx="4247103" cy="1323439"/>
          </a:xfrm>
          <a:prstGeom prst="rect">
            <a:avLst/>
          </a:prstGeom>
          <a:solidFill>
            <a:srgbClr val="0B6A4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Mowat inspired Stuart to do much of his work on birds and to tell the story of the Franklin-expedition explorer and naturalist Dr. Richard Johnson.</a:t>
            </a:r>
            <a:endParaRPr lang="en-US" sz="36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2D7BBA-480F-0655-BE13-EF71E69511B2}"/>
              </a:ext>
            </a:extLst>
          </p:cNvPr>
          <p:cNvSpPr txBox="1"/>
          <p:nvPr/>
        </p:nvSpPr>
        <p:spPr>
          <a:xfrm>
            <a:off x="4521192" y="5931051"/>
            <a:ext cx="3423704" cy="338554"/>
          </a:xfrm>
          <a:prstGeom prst="rect">
            <a:avLst/>
          </a:prstGeom>
          <a:solidFill>
            <a:srgbClr val="0B6A4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– Stuart Houston</a:t>
            </a:r>
          </a:p>
        </p:txBody>
      </p:sp>
    </p:spTree>
    <p:extLst>
      <p:ext uri="{BB962C8B-B14F-4D97-AF65-F5344CB8AC3E}">
        <p14:creationId xmlns:p14="http://schemas.microsoft.com/office/powerpoint/2010/main" val="3838258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04A1E5A-BE87-DE11-B3F8-35059725D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1850">
            <a:off x="291801" y="538826"/>
            <a:ext cx="4390214" cy="61682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55F154-8E31-DB91-B430-1E28B0268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487">
            <a:off x="7434754" y="232024"/>
            <a:ext cx="4614904" cy="683127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picture containing text, document&#10;&#10;Description automatically generated">
            <a:extLst>
              <a:ext uri="{FF2B5EF4-FFF2-40B4-BE49-F238E27FC236}">
                <a16:creationId xmlns:a16="http://schemas.microsoft.com/office/drawing/2014/main" id="{F20C2B3D-F086-6FDE-3E32-891F49C95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787" y="400109"/>
            <a:ext cx="4445452" cy="65900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569A1B-C3E8-4462-3FB1-07909313C314}"/>
              </a:ext>
            </a:extLst>
          </p:cNvPr>
          <p:cNvSpPr txBox="1"/>
          <p:nvPr/>
        </p:nvSpPr>
        <p:spPr>
          <a:xfrm>
            <a:off x="151926" y="2552121"/>
            <a:ext cx="6922428" cy="1261884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	</a:t>
            </a:r>
            <a:r>
              <a:rPr lang="en-US" sz="360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I next achieved what should have been impossible. </a:t>
            </a:r>
            <a:endParaRPr lang="en-US" sz="400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</p:txBody>
      </p: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7D565E59-0F9B-6898-2D1B-030384F133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03776" y="1867460"/>
            <a:ext cx="1497002" cy="14970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B4EEF8-DAB3-7850-39A7-FD92C78691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6074">
            <a:off x="6592723" y="2073973"/>
            <a:ext cx="3163114" cy="19400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11D2D5-EB49-6304-BB01-5DB51192E1D2}"/>
              </a:ext>
            </a:extLst>
          </p:cNvPr>
          <p:cNvSpPr txBox="1"/>
          <p:nvPr/>
        </p:nvSpPr>
        <p:spPr>
          <a:xfrm>
            <a:off x="3112925" y="3814005"/>
            <a:ext cx="8722468" cy="1323439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	I located in turn the unpublished diaries of Franklin’s three officers.</a:t>
            </a:r>
          </a:p>
        </p:txBody>
      </p:sp>
      <p:pic>
        <p:nvPicPr>
          <p:cNvPr id="16" name="Graphic 15" descr="Open quotation mark with solid fill">
            <a:extLst>
              <a:ext uri="{FF2B5EF4-FFF2-40B4-BE49-F238E27FC236}">
                <a16:creationId xmlns:a16="http://schemas.microsoft.com/office/drawing/2014/main" id="{D1AF8C26-3D28-E89C-B54F-CCB7B4AC09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10566453" y="3981659"/>
            <a:ext cx="1497002" cy="14970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CF090B-1353-880E-DC97-481343BF3F99}"/>
              </a:ext>
            </a:extLst>
          </p:cNvPr>
          <p:cNvSpPr txBox="1"/>
          <p:nvPr/>
        </p:nvSpPr>
        <p:spPr>
          <a:xfrm>
            <a:off x="9052933" y="5123096"/>
            <a:ext cx="2703116" cy="523220"/>
          </a:xfrm>
          <a:prstGeom prst="rect">
            <a:avLst/>
          </a:prstGeom>
          <a:solidFill>
            <a:srgbClr val="0B6A4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bg1"/>
                </a:solidFill>
              </a:rPr>
              <a:t>– Stuart Houston</a:t>
            </a:r>
          </a:p>
        </p:txBody>
      </p:sp>
    </p:spTree>
    <p:extLst>
      <p:ext uri="{BB962C8B-B14F-4D97-AF65-F5344CB8AC3E}">
        <p14:creationId xmlns:p14="http://schemas.microsoft.com/office/powerpoint/2010/main" val="458147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3142">
            <a:off x="76848" y="114657"/>
            <a:ext cx="3907735" cy="586160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74445" y="6070754"/>
            <a:ext cx="2568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Published by the Hannah Institute for the History of Medicine, 1991.</a:t>
            </a:r>
          </a:p>
          <a:p>
            <a:r>
              <a:rPr lang="en-US" sz="1050"/>
              <a:t>University Archives &amp; Special Collections. University Authors, RA 644.T7H68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60833" y="5940189"/>
            <a:ext cx="35007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Published by McGill-Queen’s University Press, 2001.  </a:t>
            </a:r>
          </a:p>
          <a:p>
            <a:r>
              <a:rPr lang="en-US" sz="1050"/>
              <a:t>University of Saskatchewan Archives &amp; Special Collections, University Authors RA 412.5 .C3H67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317" y="302258"/>
            <a:ext cx="3621024" cy="5486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text, indoor, kitchen appliance&#10;&#10;Description automatically generated">
            <a:extLst>
              <a:ext uri="{FF2B5EF4-FFF2-40B4-BE49-F238E27FC236}">
                <a16:creationId xmlns:a16="http://schemas.microsoft.com/office/drawing/2014/main" id="{DAA8AF0F-4681-A120-94C4-9B100475F2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480">
            <a:off x="8168542" y="390036"/>
            <a:ext cx="3708022" cy="57845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17FAC2-E55F-8BA4-4985-2ED25D69DF2F}"/>
              </a:ext>
            </a:extLst>
          </p:cNvPr>
          <p:cNvSpPr txBox="1"/>
          <p:nvPr/>
        </p:nvSpPr>
        <p:spPr>
          <a:xfrm>
            <a:off x="0" y="-4340"/>
            <a:ext cx="7808477" cy="461665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History of medicine in Saskatchewan</a:t>
            </a:r>
            <a:endParaRPr lang="en-US" sz="2400" b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8224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4400C15-3157-D654-6B98-7947D19F719E}"/>
              </a:ext>
            </a:extLst>
          </p:cNvPr>
          <p:cNvSpPr txBox="1"/>
          <p:nvPr/>
        </p:nvSpPr>
        <p:spPr>
          <a:xfrm>
            <a:off x="9167504" y="6392869"/>
            <a:ext cx="2568633" cy="430887"/>
          </a:xfrm>
          <a:custGeom>
            <a:avLst/>
            <a:gdLst>
              <a:gd name="connsiteX0" fmla="*/ 0 w 2335877"/>
              <a:gd name="connsiteY0" fmla="*/ 0 h 276999"/>
              <a:gd name="connsiteX1" fmla="*/ 2335877 w 2335877"/>
              <a:gd name="connsiteY1" fmla="*/ 0 h 276999"/>
              <a:gd name="connsiteX2" fmla="*/ 2335877 w 2335877"/>
              <a:gd name="connsiteY2" fmla="*/ 276999 h 276999"/>
              <a:gd name="connsiteX3" fmla="*/ 0 w 2335877"/>
              <a:gd name="connsiteY3" fmla="*/ 276999 h 276999"/>
              <a:gd name="connsiteX4" fmla="*/ 0 w 2335877"/>
              <a:gd name="connsiteY4" fmla="*/ 0 h 276999"/>
              <a:gd name="connsiteX0" fmla="*/ 0 w 2335877"/>
              <a:gd name="connsiteY0" fmla="*/ 0 h 2488185"/>
              <a:gd name="connsiteX1" fmla="*/ 2335877 w 2335877"/>
              <a:gd name="connsiteY1" fmla="*/ 0 h 2488185"/>
              <a:gd name="connsiteX2" fmla="*/ 2335877 w 2335877"/>
              <a:gd name="connsiteY2" fmla="*/ 276999 h 2488185"/>
              <a:gd name="connsiteX3" fmla="*/ 249382 w 2335877"/>
              <a:gd name="connsiteY3" fmla="*/ 2488185 h 2488185"/>
              <a:gd name="connsiteX4" fmla="*/ 0 w 2335877"/>
              <a:gd name="connsiteY4" fmla="*/ 0 h 2488185"/>
              <a:gd name="connsiteX0" fmla="*/ 0 w 2818015"/>
              <a:gd name="connsiteY0" fmla="*/ 0 h 2488185"/>
              <a:gd name="connsiteX1" fmla="*/ 2335877 w 2818015"/>
              <a:gd name="connsiteY1" fmla="*/ 0 h 2488185"/>
              <a:gd name="connsiteX2" fmla="*/ 2818015 w 2818015"/>
              <a:gd name="connsiteY2" fmla="*/ 2479871 h 2488185"/>
              <a:gd name="connsiteX3" fmla="*/ 249382 w 2818015"/>
              <a:gd name="connsiteY3" fmla="*/ 2488185 h 2488185"/>
              <a:gd name="connsiteX4" fmla="*/ 0 w 2818015"/>
              <a:gd name="connsiteY4" fmla="*/ 0 h 2488185"/>
              <a:gd name="connsiteX0" fmla="*/ 0 w 2818015"/>
              <a:gd name="connsiteY0" fmla="*/ 0 h 2488185"/>
              <a:gd name="connsiteX1" fmla="*/ 2701637 w 2818015"/>
              <a:gd name="connsiteY1" fmla="*/ 1546168 h 2488185"/>
              <a:gd name="connsiteX2" fmla="*/ 2818015 w 2818015"/>
              <a:gd name="connsiteY2" fmla="*/ 2479871 h 2488185"/>
              <a:gd name="connsiteX3" fmla="*/ 249382 w 2818015"/>
              <a:gd name="connsiteY3" fmla="*/ 2488185 h 2488185"/>
              <a:gd name="connsiteX4" fmla="*/ 0 w 2818015"/>
              <a:gd name="connsiteY4" fmla="*/ 0 h 2488185"/>
              <a:gd name="connsiteX0" fmla="*/ 257694 w 2568633"/>
              <a:gd name="connsiteY0" fmla="*/ 340821 h 942017"/>
              <a:gd name="connsiteX1" fmla="*/ 2452255 w 2568633"/>
              <a:gd name="connsiteY1" fmla="*/ 0 h 942017"/>
              <a:gd name="connsiteX2" fmla="*/ 2568633 w 2568633"/>
              <a:gd name="connsiteY2" fmla="*/ 933703 h 942017"/>
              <a:gd name="connsiteX3" fmla="*/ 0 w 2568633"/>
              <a:gd name="connsiteY3" fmla="*/ 942017 h 942017"/>
              <a:gd name="connsiteX4" fmla="*/ 257694 w 2568633"/>
              <a:gd name="connsiteY4" fmla="*/ 340821 h 942017"/>
              <a:gd name="connsiteX0" fmla="*/ 257694 w 2568633"/>
              <a:gd name="connsiteY0" fmla="*/ 0 h 601196"/>
              <a:gd name="connsiteX1" fmla="*/ 2369128 w 2568633"/>
              <a:gd name="connsiteY1" fmla="*/ 41565 h 601196"/>
              <a:gd name="connsiteX2" fmla="*/ 2568633 w 2568633"/>
              <a:gd name="connsiteY2" fmla="*/ 592882 h 601196"/>
              <a:gd name="connsiteX3" fmla="*/ 0 w 2568633"/>
              <a:gd name="connsiteY3" fmla="*/ 601196 h 601196"/>
              <a:gd name="connsiteX4" fmla="*/ 257694 w 2568633"/>
              <a:gd name="connsiteY4" fmla="*/ 0 h 601196"/>
              <a:gd name="connsiteX0" fmla="*/ 257694 w 2568633"/>
              <a:gd name="connsiteY0" fmla="*/ 124197 h 725393"/>
              <a:gd name="connsiteX1" fmla="*/ 2369128 w 2568633"/>
              <a:gd name="connsiteY1" fmla="*/ 165762 h 725393"/>
              <a:gd name="connsiteX2" fmla="*/ 2568633 w 2568633"/>
              <a:gd name="connsiteY2" fmla="*/ 717079 h 725393"/>
              <a:gd name="connsiteX3" fmla="*/ 0 w 2568633"/>
              <a:gd name="connsiteY3" fmla="*/ 725393 h 725393"/>
              <a:gd name="connsiteX4" fmla="*/ 257694 w 2568633"/>
              <a:gd name="connsiteY4" fmla="*/ 124197 h 725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8633" h="725393">
                <a:moveTo>
                  <a:pt x="257694" y="124197"/>
                </a:moveTo>
                <a:cubicBezTo>
                  <a:pt x="961505" y="138052"/>
                  <a:pt x="1590502" y="-188915"/>
                  <a:pt x="2369128" y="165762"/>
                </a:cubicBezTo>
                <a:lnTo>
                  <a:pt x="2568633" y="717079"/>
                </a:lnTo>
                <a:lnTo>
                  <a:pt x="0" y="725393"/>
                </a:lnTo>
                <a:lnTo>
                  <a:pt x="257694" y="124197"/>
                </a:lnTo>
                <a:close/>
              </a:path>
            </a:pathLst>
          </a:custGeom>
          <a:noFill/>
        </p:spPr>
        <p:txBody>
          <a:bodyPr wrap="square" rtlCol="0" anchor="b">
            <a:spAutoFit/>
          </a:bodyPr>
          <a:lstStyle/>
          <a:p>
            <a:r>
              <a:rPr lang="en-US" sz="1050"/>
              <a:t>University Archives &amp; Special Collections.  </a:t>
            </a:r>
            <a:r>
              <a:rPr lang="en-US" sz="1050" err="1"/>
              <a:t>Shortt</a:t>
            </a:r>
            <a:r>
              <a:rPr lang="en-US" sz="1050"/>
              <a:t> Collection, FC 3525.1 .D68 H68.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7FD389-0F93-6B1A-2A95-1B17A198A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491">
            <a:off x="970307" y="809560"/>
            <a:ext cx="3643005" cy="575428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85DA88-98AD-F9EB-4141-80424C41438D}"/>
              </a:ext>
            </a:extLst>
          </p:cNvPr>
          <p:cNvSpPr txBox="1"/>
          <p:nvPr/>
        </p:nvSpPr>
        <p:spPr>
          <a:xfrm>
            <a:off x="4903520" y="805057"/>
            <a:ext cx="4947828" cy="1754326"/>
          </a:xfrm>
          <a:prstGeom prst="rect">
            <a:avLst/>
          </a:prstGeom>
          <a:solidFill>
            <a:srgbClr val="0B6A4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“</a:t>
            </a:r>
            <a:r>
              <a:rPr lang="en-US" sz="3600" err="1">
                <a:solidFill>
                  <a:srgbClr val="FFFFFF"/>
                </a:solidFill>
              </a:rPr>
              <a:t>Waiser</a:t>
            </a:r>
            <a:r>
              <a:rPr lang="en-US" sz="3600">
                <a:solidFill>
                  <a:srgbClr val="FFFFFF"/>
                </a:solidFill>
              </a:rPr>
              <a:t> and Houston recount their stories with insight and style.”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9E98CE-756F-3B00-5BFF-FA92B453F588}"/>
              </a:ext>
            </a:extLst>
          </p:cNvPr>
          <p:cNvSpPr txBox="1"/>
          <p:nvPr/>
        </p:nvSpPr>
        <p:spPr>
          <a:xfrm>
            <a:off x="6486698" y="2495098"/>
            <a:ext cx="3507554" cy="70788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i="1"/>
              <a:t>– Allan Blakeney, </a:t>
            </a:r>
          </a:p>
          <a:p>
            <a:r>
              <a:rPr lang="en-US" sz="2000" i="1"/>
              <a:t>former Saskatchewan premier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2CFB9E-C10E-6B15-2561-B89EDAF1F1EE}"/>
              </a:ext>
            </a:extLst>
          </p:cNvPr>
          <p:cNvSpPr txBox="1"/>
          <p:nvPr/>
        </p:nvSpPr>
        <p:spPr>
          <a:xfrm>
            <a:off x="0" y="-7821"/>
            <a:ext cx="7944896" cy="523220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History of medicine in Saskatchewan</a:t>
            </a:r>
            <a:endParaRPr lang="en-US" sz="28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A96F1C-E7EE-C065-D575-1886D6EBE6A3}"/>
              </a:ext>
            </a:extLst>
          </p:cNvPr>
          <p:cNvSpPr txBox="1"/>
          <p:nvPr/>
        </p:nvSpPr>
        <p:spPr>
          <a:xfrm>
            <a:off x="6858000" y="4276085"/>
            <a:ext cx="5334000" cy="1754326"/>
          </a:xfrm>
          <a:prstGeom prst="rect">
            <a:avLst/>
          </a:prstGeom>
          <a:solidFill>
            <a:srgbClr val="0B6A4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268 publications by radiologist Dr. Stuart Houston on medicine and the history of medicine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three books,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13 book chapters (incl. three chapters in </a:t>
            </a:r>
            <a:r>
              <a:rPr lang="en-US" i="1">
                <a:solidFill>
                  <a:schemeClr val="bg1"/>
                </a:solidFill>
              </a:rPr>
              <a:t>Pediatric Skeletal Radiology</a:t>
            </a:r>
            <a:r>
              <a:rPr lang="en-US">
                <a:solidFill>
                  <a:schemeClr val="bg1"/>
                </a:solidFill>
              </a:rPr>
              <a:t>, 1991), and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65 original scientific articles.</a:t>
            </a:r>
          </a:p>
        </p:txBody>
      </p:sp>
    </p:spTree>
    <p:extLst>
      <p:ext uri="{BB962C8B-B14F-4D97-AF65-F5344CB8AC3E}">
        <p14:creationId xmlns:p14="http://schemas.microsoft.com/office/powerpoint/2010/main" val="229670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's face on a poster&#10;&#10;Description automatically generated with low confidence">
            <a:extLst>
              <a:ext uri="{FF2B5EF4-FFF2-40B4-BE49-F238E27FC236}">
                <a16:creationId xmlns:a16="http://schemas.microsoft.com/office/drawing/2014/main" id="{080AEAEC-4885-9FF7-49CD-6CC1C71966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 r="4276" b="2013"/>
          <a:stretch/>
        </p:blipFill>
        <p:spPr>
          <a:xfrm>
            <a:off x="7548253" y="617846"/>
            <a:ext cx="3947061" cy="58076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E32109-718B-0662-6B27-CB6D059864AB}"/>
              </a:ext>
            </a:extLst>
          </p:cNvPr>
          <p:cNvSpPr txBox="1"/>
          <p:nvPr/>
        </p:nvSpPr>
        <p:spPr>
          <a:xfrm>
            <a:off x="0" y="0"/>
            <a:ext cx="7944896" cy="523220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History of medicine in Saskatchewan</a:t>
            </a:r>
            <a:endParaRPr lang="en-US" sz="28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4A12EC-EC0F-528E-FF1C-E4C094F3A08D}"/>
              </a:ext>
            </a:extLst>
          </p:cNvPr>
          <p:cNvSpPr txBox="1"/>
          <p:nvPr/>
        </p:nvSpPr>
        <p:spPr>
          <a:xfrm>
            <a:off x="-1" y="1637248"/>
            <a:ext cx="5960225" cy="1631216"/>
          </a:xfrm>
          <a:prstGeom prst="rect">
            <a:avLst/>
          </a:prstGeom>
          <a:solidFill>
            <a:srgbClr val="0B6A41"/>
          </a:solidFill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Stuart and his father Clarence co-wrote a 1980 biography of Dr. Thomas Patrick, the first physician elected to the SK Legislature and the first politician to propose the current boundaries of Saskatchewan and Alberta.</a:t>
            </a:r>
          </a:p>
        </p:txBody>
      </p:sp>
    </p:spTree>
    <p:extLst>
      <p:ext uri="{BB962C8B-B14F-4D97-AF65-F5344CB8AC3E}">
        <p14:creationId xmlns:p14="http://schemas.microsoft.com/office/powerpoint/2010/main" val="3654328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728EB7CD-D649-7360-8ABC-2A3813389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16" y="0"/>
            <a:ext cx="4426004" cy="6989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54FC97-8776-13D1-8AFC-B23E099453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3" b="947"/>
          <a:stretch/>
        </p:blipFill>
        <p:spPr>
          <a:xfrm>
            <a:off x="0" y="658500"/>
            <a:ext cx="7756716" cy="39926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56948" y="6066250"/>
            <a:ext cx="2435051" cy="923330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180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93 scientific articles, 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180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11 book chapters,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180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co-authored a book. </a:t>
            </a:r>
            <a:endParaRPr lang="en-US" sz="180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1AD12-2C66-5CC1-4301-2665D4384135}"/>
              </a:ext>
            </a:extLst>
          </p:cNvPr>
          <p:cNvSpPr txBox="1"/>
          <p:nvPr/>
        </p:nvSpPr>
        <p:spPr>
          <a:xfrm>
            <a:off x="-1" y="0"/>
            <a:ext cx="7756715" cy="646331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err="1">
                <a:solidFill>
                  <a:srgbClr val="FFFFFF"/>
                </a:solidFill>
              </a:rPr>
              <a:t>Honours</a:t>
            </a:r>
            <a:r>
              <a:rPr lang="en-US" sz="3600" b="1">
                <a:solidFill>
                  <a:srgbClr val="FFFFFF"/>
                </a:solidFill>
              </a:rPr>
              <a:t> -- </a:t>
            </a:r>
            <a:r>
              <a:rPr lang="en-US" sz="3600">
                <a:solidFill>
                  <a:srgbClr val="FFFFFF"/>
                </a:solidFill>
              </a:rPr>
              <a:t>Mary Houston</a:t>
            </a:r>
            <a:endParaRPr lang="en-US" sz="3600" b="1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26E28C-CE6D-DBD2-0BC7-D38F6783E16E}"/>
              </a:ext>
            </a:extLst>
          </p:cNvPr>
          <p:cNvSpPr txBox="1"/>
          <p:nvPr/>
        </p:nvSpPr>
        <p:spPr>
          <a:xfrm>
            <a:off x="0" y="4663355"/>
            <a:ext cx="7756716" cy="2308324"/>
          </a:xfrm>
          <a:prstGeom prst="rect">
            <a:avLst/>
          </a:prstGeom>
          <a:solidFill>
            <a:srgbClr val="0B6A41"/>
          </a:solidFill>
        </p:spPr>
        <p:txBody>
          <a:bodyPr wrap="square">
            <a:spAutoFit/>
          </a:bodyPr>
          <a:lstStyle/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Saskatchewan Natural History Society Fellows Award (1987)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Douglas H. Pimlott Conservation Award from the Canadian Nature Federation (1988)</a:t>
            </a:r>
            <a:endParaRPr lang="en-CA" sz="180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180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Meewasin</a:t>
            </a:r>
            <a:r>
              <a:rPr lang="en-CA" sz="180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Conservation Award (1996)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Nature Saskatchewan’s Conservation Award (2003)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57B61-1647-26F7-AEFF-57C9D5B14CCE}"/>
              </a:ext>
            </a:extLst>
          </p:cNvPr>
          <p:cNvSpPr txBox="1"/>
          <p:nvPr/>
        </p:nvSpPr>
        <p:spPr>
          <a:xfrm>
            <a:off x="-108406" y="4068256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effectLst>
                  <a:outerShdw blurRad="76200" dist="762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Awarded </a:t>
            </a:r>
            <a:endParaRPr lang="en-US" sz="4000" b="1">
              <a:solidFill>
                <a:schemeClr val="bg1"/>
              </a:solidFill>
              <a:effectLst>
                <a:outerShdw blurRad="76200" dist="762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8E01BB-459F-8F3B-B7CD-6FDB23DF091A}"/>
              </a:ext>
            </a:extLst>
          </p:cNvPr>
          <p:cNvSpPr txBox="1"/>
          <p:nvPr/>
        </p:nvSpPr>
        <p:spPr>
          <a:xfrm>
            <a:off x="9525839" y="5451405"/>
            <a:ext cx="28436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effectLst>
                  <a:outerShdw blurRad="76200" dist="762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Authored </a:t>
            </a:r>
            <a:endParaRPr lang="en-US" sz="4000" b="1">
              <a:solidFill>
                <a:schemeClr val="bg1"/>
              </a:solidFill>
              <a:effectLst>
                <a:outerShdw blurRad="76200" dist="762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D3D8C8-65C5-EB35-226F-73BD47E7A160}"/>
              </a:ext>
            </a:extLst>
          </p:cNvPr>
          <p:cNvSpPr txBox="1"/>
          <p:nvPr/>
        </p:nvSpPr>
        <p:spPr>
          <a:xfrm>
            <a:off x="7831770" y="6544012"/>
            <a:ext cx="925062" cy="415498"/>
          </a:xfrm>
          <a:custGeom>
            <a:avLst/>
            <a:gdLst>
              <a:gd name="connsiteX0" fmla="*/ 0 w 2335877"/>
              <a:gd name="connsiteY0" fmla="*/ 0 h 276999"/>
              <a:gd name="connsiteX1" fmla="*/ 2335877 w 2335877"/>
              <a:gd name="connsiteY1" fmla="*/ 0 h 276999"/>
              <a:gd name="connsiteX2" fmla="*/ 2335877 w 2335877"/>
              <a:gd name="connsiteY2" fmla="*/ 276999 h 276999"/>
              <a:gd name="connsiteX3" fmla="*/ 0 w 2335877"/>
              <a:gd name="connsiteY3" fmla="*/ 276999 h 276999"/>
              <a:gd name="connsiteX4" fmla="*/ 0 w 2335877"/>
              <a:gd name="connsiteY4" fmla="*/ 0 h 276999"/>
              <a:gd name="connsiteX0" fmla="*/ 0 w 2335877"/>
              <a:gd name="connsiteY0" fmla="*/ 0 h 2488185"/>
              <a:gd name="connsiteX1" fmla="*/ 2335877 w 2335877"/>
              <a:gd name="connsiteY1" fmla="*/ 0 h 2488185"/>
              <a:gd name="connsiteX2" fmla="*/ 2335877 w 2335877"/>
              <a:gd name="connsiteY2" fmla="*/ 276999 h 2488185"/>
              <a:gd name="connsiteX3" fmla="*/ 249382 w 2335877"/>
              <a:gd name="connsiteY3" fmla="*/ 2488185 h 2488185"/>
              <a:gd name="connsiteX4" fmla="*/ 0 w 2335877"/>
              <a:gd name="connsiteY4" fmla="*/ 0 h 2488185"/>
              <a:gd name="connsiteX0" fmla="*/ 0 w 2818015"/>
              <a:gd name="connsiteY0" fmla="*/ 0 h 2488185"/>
              <a:gd name="connsiteX1" fmla="*/ 2335877 w 2818015"/>
              <a:gd name="connsiteY1" fmla="*/ 0 h 2488185"/>
              <a:gd name="connsiteX2" fmla="*/ 2818015 w 2818015"/>
              <a:gd name="connsiteY2" fmla="*/ 2479871 h 2488185"/>
              <a:gd name="connsiteX3" fmla="*/ 249382 w 2818015"/>
              <a:gd name="connsiteY3" fmla="*/ 2488185 h 2488185"/>
              <a:gd name="connsiteX4" fmla="*/ 0 w 2818015"/>
              <a:gd name="connsiteY4" fmla="*/ 0 h 2488185"/>
              <a:gd name="connsiteX0" fmla="*/ 0 w 2818015"/>
              <a:gd name="connsiteY0" fmla="*/ 0 h 2488185"/>
              <a:gd name="connsiteX1" fmla="*/ 2701637 w 2818015"/>
              <a:gd name="connsiteY1" fmla="*/ 1546168 h 2488185"/>
              <a:gd name="connsiteX2" fmla="*/ 2818015 w 2818015"/>
              <a:gd name="connsiteY2" fmla="*/ 2479871 h 2488185"/>
              <a:gd name="connsiteX3" fmla="*/ 249382 w 2818015"/>
              <a:gd name="connsiteY3" fmla="*/ 2488185 h 2488185"/>
              <a:gd name="connsiteX4" fmla="*/ 0 w 2818015"/>
              <a:gd name="connsiteY4" fmla="*/ 0 h 2488185"/>
              <a:gd name="connsiteX0" fmla="*/ 257694 w 2568633"/>
              <a:gd name="connsiteY0" fmla="*/ 340821 h 942017"/>
              <a:gd name="connsiteX1" fmla="*/ 2452255 w 2568633"/>
              <a:gd name="connsiteY1" fmla="*/ 0 h 942017"/>
              <a:gd name="connsiteX2" fmla="*/ 2568633 w 2568633"/>
              <a:gd name="connsiteY2" fmla="*/ 933703 h 942017"/>
              <a:gd name="connsiteX3" fmla="*/ 0 w 2568633"/>
              <a:gd name="connsiteY3" fmla="*/ 942017 h 942017"/>
              <a:gd name="connsiteX4" fmla="*/ 257694 w 2568633"/>
              <a:gd name="connsiteY4" fmla="*/ 340821 h 942017"/>
              <a:gd name="connsiteX0" fmla="*/ 257694 w 2568633"/>
              <a:gd name="connsiteY0" fmla="*/ 0 h 601196"/>
              <a:gd name="connsiteX1" fmla="*/ 2369128 w 2568633"/>
              <a:gd name="connsiteY1" fmla="*/ 41565 h 601196"/>
              <a:gd name="connsiteX2" fmla="*/ 2568633 w 2568633"/>
              <a:gd name="connsiteY2" fmla="*/ 592882 h 601196"/>
              <a:gd name="connsiteX3" fmla="*/ 0 w 2568633"/>
              <a:gd name="connsiteY3" fmla="*/ 601196 h 601196"/>
              <a:gd name="connsiteX4" fmla="*/ 257694 w 2568633"/>
              <a:gd name="connsiteY4" fmla="*/ 0 h 601196"/>
              <a:gd name="connsiteX0" fmla="*/ 257694 w 2568633"/>
              <a:gd name="connsiteY0" fmla="*/ 124197 h 725393"/>
              <a:gd name="connsiteX1" fmla="*/ 2369128 w 2568633"/>
              <a:gd name="connsiteY1" fmla="*/ 165762 h 725393"/>
              <a:gd name="connsiteX2" fmla="*/ 2568633 w 2568633"/>
              <a:gd name="connsiteY2" fmla="*/ 717079 h 725393"/>
              <a:gd name="connsiteX3" fmla="*/ 0 w 2568633"/>
              <a:gd name="connsiteY3" fmla="*/ 725393 h 725393"/>
              <a:gd name="connsiteX4" fmla="*/ 257694 w 2568633"/>
              <a:gd name="connsiteY4" fmla="*/ 124197 h 725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8633" h="725393">
                <a:moveTo>
                  <a:pt x="257694" y="124197"/>
                </a:moveTo>
                <a:cubicBezTo>
                  <a:pt x="961505" y="138052"/>
                  <a:pt x="1590502" y="-188915"/>
                  <a:pt x="2369128" y="165762"/>
                </a:cubicBezTo>
                <a:lnTo>
                  <a:pt x="2568633" y="717079"/>
                </a:lnTo>
                <a:lnTo>
                  <a:pt x="0" y="725393"/>
                </a:lnTo>
                <a:lnTo>
                  <a:pt x="257694" y="124197"/>
                </a:lnTo>
                <a:close/>
              </a:path>
            </a:pathLst>
          </a:custGeom>
          <a:noFill/>
        </p:spPr>
        <p:txBody>
          <a:bodyPr wrap="square" rtlCol="0" anchor="b">
            <a:spAutoFit/>
          </a:bodyPr>
          <a:lstStyle/>
          <a:p>
            <a:r>
              <a:rPr lang="en-US" sz="1050">
                <a:solidFill>
                  <a:schemeClr val="bg1"/>
                </a:solidFill>
              </a:rPr>
              <a:t>Photo credit: Greg Fenty</a:t>
            </a:r>
          </a:p>
        </p:txBody>
      </p:sp>
    </p:spTree>
    <p:extLst>
      <p:ext uri="{BB962C8B-B14F-4D97-AF65-F5344CB8AC3E}">
        <p14:creationId xmlns:p14="http://schemas.microsoft.com/office/powerpoint/2010/main" val="1558087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454574" y="460061"/>
            <a:ext cx="3731288" cy="1569660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Inducted into the </a:t>
            </a:r>
            <a:r>
              <a:rPr lang="en-US" sz="3200" b="1">
                <a:solidFill>
                  <a:schemeClr val="bg1"/>
                </a:solidFill>
              </a:rPr>
              <a:t>Saskatoon Women’s Hall of Fame</a:t>
            </a:r>
            <a:r>
              <a:rPr lang="en-US" sz="3200">
                <a:solidFill>
                  <a:schemeClr val="bg1"/>
                </a:solidFill>
              </a:rPr>
              <a:t>, 2011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9729FA-FD4B-E290-EC57-FEDBDE0E424E}"/>
              </a:ext>
            </a:extLst>
          </p:cNvPr>
          <p:cNvSpPr txBox="1"/>
          <p:nvPr/>
        </p:nvSpPr>
        <p:spPr>
          <a:xfrm>
            <a:off x="5379779" y="2579300"/>
            <a:ext cx="680608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CA" sz="3200">
                <a:latin typeface="Source Sans Pro" panose="020B0503030403020204" pitchFamily="34" charset="0"/>
                <a:ea typeface="Times New Roman" panose="02020603050405020304" pitchFamily="18" charset="0"/>
              </a:rPr>
              <a:t>	</a:t>
            </a:r>
            <a:r>
              <a:rPr lang="en-CA" sz="3200">
                <a:effectLst/>
                <a:latin typeface="Source Sans Pro" panose="020B0503030403020204" pitchFamily="34" charset="0"/>
                <a:ea typeface="Times New Roman" panose="02020603050405020304" pitchFamily="18" charset="0"/>
              </a:rPr>
              <a:t>One of Saskatoon’s most remarkable women.</a:t>
            </a:r>
            <a:endParaRPr lang="en-US" sz="3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6F66FA-98A2-144C-1C36-E6DB3E2CFF94}"/>
              </a:ext>
            </a:extLst>
          </p:cNvPr>
          <p:cNvSpPr txBox="1"/>
          <p:nvPr/>
        </p:nvSpPr>
        <p:spPr>
          <a:xfrm>
            <a:off x="0" y="0"/>
            <a:ext cx="6410236" cy="646331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err="1">
                <a:solidFill>
                  <a:srgbClr val="FFFFFF"/>
                </a:solidFill>
              </a:rPr>
              <a:t>Honours</a:t>
            </a:r>
            <a:r>
              <a:rPr lang="en-US" sz="3600" b="1">
                <a:solidFill>
                  <a:srgbClr val="FFFFFF"/>
                </a:solidFill>
              </a:rPr>
              <a:t> -- </a:t>
            </a:r>
            <a:r>
              <a:rPr lang="en-US" sz="2800">
                <a:solidFill>
                  <a:srgbClr val="FFFFFF"/>
                </a:solidFill>
              </a:rPr>
              <a:t>Mary Houston (B.A., </a:t>
            </a:r>
            <a:r>
              <a:rPr lang="en-US" sz="2800" err="1">
                <a:solidFill>
                  <a:srgbClr val="FFFFFF"/>
                </a:solidFill>
              </a:rPr>
              <a:t>B.Ed</a:t>
            </a:r>
            <a:r>
              <a:rPr lang="en-US" sz="2800">
                <a:solidFill>
                  <a:srgbClr val="FFFFFF"/>
                </a:solidFill>
              </a:rPr>
              <a:t>)</a:t>
            </a:r>
            <a:endParaRPr lang="en-US" sz="2800" b="1">
              <a:solidFill>
                <a:srgbClr val="FFFFFF"/>
              </a:solidFill>
            </a:endParaRPr>
          </a:p>
        </p:txBody>
      </p:sp>
      <p:pic>
        <p:nvPicPr>
          <p:cNvPr id="7" name="Graphic 6" descr="Open quotation mark with solid fill">
            <a:extLst>
              <a:ext uri="{FF2B5EF4-FFF2-40B4-BE49-F238E27FC236}">
                <a16:creationId xmlns:a16="http://schemas.microsoft.com/office/drawing/2014/main" id="{1E5F89C9-4986-8740-92C6-A95081313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694998" y="2760402"/>
            <a:ext cx="1497002" cy="14970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Graphic 7" descr="Open quotation mark with solid fill">
            <a:extLst>
              <a:ext uri="{FF2B5EF4-FFF2-40B4-BE49-F238E27FC236}">
                <a16:creationId xmlns:a16="http://schemas.microsoft.com/office/drawing/2014/main" id="{D0AFD087-9C22-561D-E8F8-E81F5D37B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5033" y="1830799"/>
            <a:ext cx="1497002" cy="14970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090F60-DC82-49FC-68F4-333BEC1B835B}"/>
              </a:ext>
            </a:extLst>
          </p:cNvPr>
          <p:cNvSpPr txBox="1"/>
          <p:nvPr/>
        </p:nvSpPr>
        <p:spPr>
          <a:xfrm>
            <a:off x="4636266" y="4249420"/>
            <a:ext cx="7555734" cy="1631216"/>
          </a:xfrm>
          <a:prstGeom prst="rect">
            <a:avLst/>
          </a:prstGeom>
          <a:solidFill>
            <a:srgbClr val="0B6A41"/>
          </a:solidFill>
        </p:spPr>
        <p:txBody>
          <a:bodyPr wrap="square">
            <a:spAutoFit/>
          </a:bodyPr>
          <a:lstStyle/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00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</a:rPr>
              <a:t>Saskatchewan Volunteer Medal and Saskatchewan Centennial Medal (2005)</a:t>
            </a:r>
            <a:endParaRPr lang="en-US" sz="20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000" err="1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</a:rPr>
              <a:t>USask</a:t>
            </a:r>
            <a:r>
              <a:rPr lang="en-CA" sz="200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</a:rPr>
              <a:t> College of Education Alumni Wall of Honour (2010)</a:t>
            </a:r>
            <a:endParaRPr lang="en-US" sz="20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000" err="1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</a:rPr>
              <a:t>USask</a:t>
            </a:r>
            <a:r>
              <a:rPr lang="en-CA" sz="200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</a:rPr>
              <a:t> College of Arts and Science “Alumnus of Influence Award” (2013)</a:t>
            </a:r>
          </a:p>
        </p:txBody>
      </p:sp>
      <p:pic>
        <p:nvPicPr>
          <p:cNvPr id="11" name="Picture 10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17243CA4-8B0D-94D5-78FC-D6B3FC7060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0" t="4300" b="16589"/>
          <a:stretch/>
        </p:blipFill>
        <p:spPr>
          <a:xfrm>
            <a:off x="0" y="646331"/>
            <a:ext cx="4630129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20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3620" y="0"/>
            <a:ext cx="5898380" cy="1385733"/>
          </a:xfrm>
          <a:solidFill>
            <a:srgbClr val="0B6A41"/>
          </a:solidFill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400">
              <a:solidFill>
                <a:srgbClr val="FFFFFF"/>
              </a:solidFill>
            </a:endParaRPr>
          </a:p>
          <a:p>
            <a:pPr algn="ctr"/>
            <a:r>
              <a:rPr lang="en-US" sz="2400" b="1">
                <a:solidFill>
                  <a:srgbClr val="FFFF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Stuart Houston and Mary Belcher</a:t>
            </a:r>
            <a:endParaRPr lang="en-US" sz="1800" b="1">
              <a:solidFill>
                <a:srgbClr val="FFFFFF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algn="ctr"/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at St. Lucy’s Church, </a:t>
            </a:r>
            <a:r>
              <a:rPr lang="en-US" sz="140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Dilke</a:t>
            </a:r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Saskatchewan, </a:t>
            </a:r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August 12, 1951</a:t>
            </a:r>
            <a:endParaRPr lang="en-US" sz="1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>
              <a:solidFill>
                <a:srgbClr val="FFFFFF"/>
              </a:solidFill>
              <a:cs typeface="Calibri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3802" r="16507" b="13959"/>
          <a:stretch/>
        </p:blipFill>
        <p:spPr>
          <a:xfrm>
            <a:off x="0" y="0"/>
            <a:ext cx="6293620" cy="6858000"/>
          </a:xfrm>
        </p:spPr>
      </p:pic>
      <p:sp>
        <p:nvSpPr>
          <p:cNvPr id="3" name="TextBox 2"/>
          <p:cNvSpPr txBox="1"/>
          <p:nvPr/>
        </p:nvSpPr>
        <p:spPr>
          <a:xfrm>
            <a:off x="9140068" y="6627168"/>
            <a:ext cx="35929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1000">
                <a:solidFill>
                  <a:prstClr val="black"/>
                </a:solidFill>
              </a:rPr>
              <a:t>UASC, Stuart Houston fonds (MG 164), box 56, file 159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4D7FB9-47A4-2C8D-978B-C4913A83833C}"/>
              </a:ext>
            </a:extLst>
          </p:cNvPr>
          <p:cNvSpPr txBox="1"/>
          <p:nvPr/>
        </p:nvSpPr>
        <p:spPr>
          <a:xfrm>
            <a:off x="6293620" y="2697203"/>
            <a:ext cx="5898380" cy="2954655"/>
          </a:xfrm>
          <a:prstGeom prst="rect">
            <a:avLst/>
          </a:prstGeom>
          <a:solidFill>
            <a:srgbClr val="0B6A41"/>
          </a:solidFill>
        </p:spPr>
        <p:txBody>
          <a:bodyPr wrap="square">
            <a:spAutoFit/>
          </a:bodyPr>
          <a:lstStyle/>
          <a:p>
            <a:pPr lvl="2"/>
            <a:endParaRPr lang="en-US" sz="2800">
              <a:solidFill>
                <a:srgbClr val="FFFFFF"/>
              </a:solidFill>
            </a:endParaRPr>
          </a:p>
          <a:p>
            <a:pPr lvl="2"/>
            <a:r>
              <a:rPr lang="en-US" sz="2800">
                <a:solidFill>
                  <a:srgbClr val="FFFFFF"/>
                </a:solidFill>
              </a:rPr>
              <a:t>…Their honeymoon was possibly the only extended period of his adult life when he paid little or no attention to birds.”</a:t>
            </a:r>
          </a:p>
          <a:p>
            <a:r>
              <a:rPr lang="en-US" sz="1800">
                <a:solidFill>
                  <a:srgbClr val="FFFFFF"/>
                </a:solidFill>
              </a:rPr>
              <a:t>	</a:t>
            </a:r>
          </a:p>
          <a:p>
            <a:pPr lvl="5"/>
            <a:r>
              <a:rPr lang="en-US" sz="1400">
                <a:solidFill>
                  <a:srgbClr val="FFFFFF"/>
                </a:solidFill>
              </a:rPr>
              <a:t>- Wendy Roy, “Farmers assist with bird study.” </a:t>
            </a:r>
            <a:r>
              <a:rPr lang="en-US" sz="1400" i="1">
                <a:solidFill>
                  <a:srgbClr val="FFFFFF"/>
                </a:solidFill>
              </a:rPr>
              <a:t>Western People, </a:t>
            </a:r>
            <a:r>
              <a:rPr lang="en-US" sz="1400">
                <a:solidFill>
                  <a:srgbClr val="FFFFFF"/>
                </a:solidFill>
              </a:rPr>
              <a:t>1986</a:t>
            </a:r>
          </a:p>
        </p:txBody>
      </p:sp>
      <p:pic>
        <p:nvPicPr>
          <p:cNvPr id="2" name="Graphic 1" descr="Open quotation mark with solid fill">
            <a:extLst>
              <a:ext uri="{FF2B5EF4-FFF2-40B4-BE49-F238E27FC236}">
                <a16:creationId xmlns:a16="http://schemas.microsoft.com/office/drawing/2014/main" id="{4828FE4F-C24A-36F5-035C-B4AD8879B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52166" y="2053014"/>
            <a:ext cx="1664677" cy="16646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6189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4" r="11256"/>
          <a:stretch/>
        </p:blipFill>
        <p:spPr>
          <a:xfrm>
            <a:off x="3125037" y="3482549"/>
            <a:ext cx="9066963" cy="33754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8" r="14077"/>
          <a:stretch/>
        </p:blipFill>
        <p:spPr>
          <a:xfrm>
            <a:off x="0" y="1063619"/>
            <a:ext cx="4280598" cy="40530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12122"/>
            <a:ext cx="3125037" cy="646331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rgbClr val="FFFFFF"/>
                </a:solidFill>
              </a:rPr>
              <a:t>University of Regina </a:t>
            </a:r>
          </a:p>
          <a:p>
            <a:r>
              <a:rPr lang="en-US" b="1">
                <a:solidFill>
                  <a:srgbClr val="FFFFFF"/>
                </a:solidFill>
              </a:rPr>
              <a:t>Seniors’ University Group </a:t>
            </a:r>
            <a:endParaRPr lang="en-US" b="1">
              <a:solidFill>
                <a:srgbClr val="FFFFFF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385F9E-2968-D8EB-85F2-F63CDC402AC5}"/>
              </a:ext>
            </a:extLst>
          </p:cNvPr>
          <p:cNvSpPr txBox="1"/>
          <p:nvPr/>
        </p:nvSpPr>
        <p:spPr>
          <a:xfrm>
            <a:off x="0" y="-13599"/>
            <a:ext cx="7365076" cy="1077218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rgbClr val="FFFFFF"/>
                </a:solidFill>
              </a:rPr>
              <a:t>Recipients of Distinguished Canadian Award, 1992</a:t>
            </a:r>
            <a:endParaRPr lang="en-US" sz="3200">
              <a:solidFill>
                <a:srgbClr val="FFFFFF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EF50FF-D583-C700-1EEB-5AAE911E6FAB}"/>
              </a:ext>
            </a:extLst>
          </p:cNvPr>
          <p:cNvSpPr txBox="1"/>
          <p:nvPr/>
        </p:nvSpPr>
        <p:spPr>
          <a:xfrm>
            <a:off x="4280597" y="2646166"/>
            <a:ext cx="7911403" cy="830997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…</a:t>
            </a:r>
            <a:r>
              <a:rPr lang="en-US" sz="2400">
                <a:solidFill>
                  <a:srgbClr val="FFFFFF"/>
                </a:solidFill>
              </a:rPr>
              <a:t>recognizes individuals over 55 </a:t>
            </a:r>
            <a:r>
              <a:rPr lang="en-US" sz="2400" b="1">
                <a:solidFill>
                  <a:srgbClr val="FFFFFF"/>
                </a:solidFill>
              </a:rPr>
              <a:t>who have made outstanding contributions to Canadian life</a:t>
            </a:r>
            <a:endParaRPr lang="en-US" sz="2400" b="1">
              <a:solidFill>
                <a:srgbClr val="FFFFFF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42516F-84AD-6502-52CE-D32E3CEAB51C}"/>
              </a:ext>
            </a:extLst>
          </p:cNvPr>
          <p:cNvSpPr txBox="1"/>
          <p:nvPr/>
        </p:nvSpPr>
        <p:spPr>
          <a:xfrm>
            <a:off x="880903" y="4229691"/>
            <a:ext cx="3399694" cy="461665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solidFill>
                  <a:srgbClr val="FFFFFF"/>
                </a:solidFill>
              </a:rPr>
              <a:t>Stuart </a:t>
            </a:r>
            <a:r>
              <a:rPr lang="en-US" sz="2400">
                <a:solidFill>
                  <a:srgbClr val="FFFFFF"/>
                </a:solidFill>
              </a:rPr>
              <a:t>and</a:t>
            </a:r>
            <a:r>
              <a:rPr lang="en-US" sz="2400" b="1">
                <a:solidFill>
                  <a:srgbClr val="FFFFFF"/>
                </a:solidFill>
              </a:rPr>
              <a:t> Mary Houston</a:t>
            </a:r>
            <a:endParaRPr lang="en-US" sz="2400" b="1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8096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wo people standing on a red carpet with flags behind them&#10;&#10;Description automatically generated with medium confidence">
            <a:extLst>
              <a:ext uri="{FF2B5EF4-FFF2-40B4-BE49-F238E27FC236}">
                <a16:creationId xmlns:a16="http://schemas.microsoft.com/office/drawing/2014/main" id="{CF17ADC1-B7F3-F203-DC8F-42B4277205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0" r="-1"/>
          <a:stretch/>
        </p:blipFill>
        <p:spPr>
          <a:xfrm>
            <a:off x="4942802" y="0"/>
            <a:ext cx="3279277" cy="6858534"/>
          </a:xfrm>
          <a:prstGeom prst="rect">
            <a:avLst/>
          </a:prstGeom>
        </p:spPr>
      </p:pic>
      <p:pic>
        <p:nvPicPr>
          <p:cNvPr id="3" name="Picture 2" descr="A person wearing glasses and a suit&#10;&#10;Description automatically generated with low confidence">
            <a:extLst>
              <a:ext uri="{FF2B5EF4-FFF2-40B4-BE49-F238E27FC236}">
                <a16:creationId xmlns:a16="http://schemas.microsoft.com/office/drawing/2014/main" id="{C43AB30C-4F88-A8C8-B2BC-F5206A2C69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3"/>
          <a:stretch/>
        </p:blipFill>
        <p:spPr>
          <a:xfrm>
            <a:off x="-10048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B1AD12-2C66-5CC1-4301-2665D4384135}"/>
              </a:ext>
            </a:extLst>
          </p:cNvPr>
          <p:cNvSpPr txBox="1"/>
          <p:nvPr/>
        </p:nvSpPr>
        <p:spPr>
          <a:xfrm>
            <a:off x="0" y="0"/>
            <a:ext cx="6410236" cy="646331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err="1">
                <a:solidFill>
                  <a:srgbClr val="FFFFFF"/>
                </a:solidFill>
              </a:rPr>
              <a:t>Honours</a:t>
            </a:r>
            <a:r>
              <a:rPr lang="en-US" sz="3600">
                <a:solidFill>
                  <a:srgbClr val="FFFFFF"/>
                </a:solidFill>
              </a:rPr>
              <a:t> -- Dr. Stuart Houston</a:t>
            </a:r>
            <a:endParaRPr lang="en-US" sz="3600" b="1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6FA422-B714-D656-9C05-7CF2D2696F44}"/>
              </a:ext>
            </a:extLst>
          </p:cNvPr>
          <p:cNvSpPr txBox="1"/>
          <p:nvPr/>
        </p:nvSpPr>
        <p:spPr>
          <a:xfrm>
            <a:off x="8222079" y="1059121"/>
            <a:ext cx="3969921" cy="4985980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Officer of the Order of Canada (1993)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Saskatchewan </a:t>
            </a:r>
            <a:r>
              <a:rPr lang="en-US" sz="20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Order of Merit (1992)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Gold Medal, Canadian Association of Radiologists (1997)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Eisenmann Medal, Linnaean Society of New York (1990)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Elected Honorary President of the </a:t>
            </a:r>
            <a:r>
              <a:rPr lang="en-US" sz="200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USask</a:t>
            </a:r>
            <a:r>
              <a:rPr lang="en-US" sz="20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Student Medical Society  three times  (1973-74, 1987-88,1994-95) – the only MD to be so honored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CA4AA4-8B9A-E3FF-9C22-4CDE58419813}"/>
              </a:ext>
            </a:extLst>
          </p:cNvPr>
          <p:cNvSpPr txBox="1"/>
          <p:nvPr/>
        </p:nvSpPr>
        <p:spPr>
          <a:xfrm>
            <a:off x="9700377" y="442859"/>
            <a:ext cx="27970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err="1">
                <a:solidFill>
                  <a:srgbClr val="0B6A41"/>
                </a:solidFill>
                <a:effectLst>
                  <a:outerShdw blurRad="76200" dist="762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Honours</a:t>
            </a:r>
            <a:r>
              <a:rPr lang="en-US" sz="4000" b="1">
                <a:solidFill>
                  <a:schemeClr val="bg1"/>
                </a:solidFill>
                <a:effectLst>
                  <a:outerShdw blurRad="76200" dist="762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 </a:t>
            </a:r>
            <a:endParaRPr lang="en-US" sz="4000" b="1">
              <a:solidFill>
                <a:schemeClr val="bg1"/>
              </a:solidFill>
              <a:effectLst>
                <a:outerShdw blurRad="76200" dist="762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435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874FC49-112D-A1BF-F2E5-0366363F4D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0" b="2924"/>
          <a:stretch/>
        </p:blipFill>
        <p:spPr>
          <a:xfrm>
            <a:off x="0" y="646331"/>
            <a:ext cx="5295207" cy="62116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36594" y="6596390"/>
            <a:ext cx="3499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UASC, MG 435, </a:t>
            </a:r>
            <a:r>
              <a:rPr lang="en-US" sz="1100" err="1"/>
              <a:t>Fedoruk</a:t>
            </a:r>
            <a:r>
              <a:rPr lang="en-US" sz="1100"/>
              <a:t> Fonds, Box 43, file 1-6.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87C200-1456-D85E-E2A4-60D69D6118D3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>
                <a:solidFill>
                  <a:schemeClr val="bg1"/>
                </a:solidFill>
                <a:ea typeface="+mn-lt"/>
                <a:cs typeface="Arial" panose="020B0604020202020204" pitchFamily="34" charset="0"/>
              </a:rPr>
              <a:t>Stuart a</a:t>
            </a:r>
            <a:r>
              <a:rPr lang="en-US" sz="3200">
                <a:solidFill>
                  <a:schemeClr val="bg1"/>
                </a:solidFill>
                <a:ea typeface="+mn-lt"/>
                <a:cs typeface="Arial" panose="020B0604020202020204" pitchFamily="34" charset="0"/>
              </a:rPr>
              <a:t>warded a </a:t>
            </a:r>
            <a:r>
              <a:rPr lang="en-US" sz="3200" err="1">
                <a:solidFill>
                  <a:schemeClr val="bg1"/>
                </a:solidFill>
                <a:ea typeface="+mn-lt"/>
                <a:cs typeface="Arial" panose="020B0604020202020204" pitchFamily="34" charset="0"/>
              </a:rPr>
              <a:t>USask</a:t>
            </a:r>
            <a:r>
              <a:rPr lang="en-US" sz="3200">
                <a:solidFill>
                  <a:schemeClr val="bg1"/>
                </a:solidFill>
                <a:ea typeface="+mn-lt"/>
                <a:cs typeface="Arial" panose="020B0604020202020204" pitchFamily="34" charset="0"/>
              </a:rPr>
              <a:t> Earned Doctor of Letters (D.Litt.), 1987 </a:t>
            </a:r>
            <a:endParaRPr lang="en-US" sz="3600">
              <a:solidFill>
                <a:schemeClr val="bg1"/>
              </a:solidFill>
              <a:ea typeface="+mn-lt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397A57-6040-2309-6024-215056F1A5E1}"/>
              </a:ext>
            </a:extLst>
          </p:cNvPr>
          <p:cNvSpPr txBox="1"/>
          <p:nvPr/>
        </p:nvSpPr>
        <p:spPr>
          <a:xfrm>
            <a:off x="5295207" y="2677657"/>
            <a:ext cx="6896793" cy="954107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>
              <a:spcBef>
                <a:spcPts val="0"/>
              </a:spcBef>
              <a:spcAft>
                <a:spcPts val="1800"/>
              </a:spcAft>
            </a:pPr>
            <a:r>
              <a:rPr lang="en-US" sz="28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…the D.Litt. recognizes </a:t>
            </a:r>
            <a:r>
              <a:rPr lang="en-US" sz="2800" b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scholarly and artistic contributions of the highest </a:t>
            </a:r>
            <a:r>
              <a:rPr lang="en-US" sz="2800" b="1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calibre</a:t>
            </a:r>
            <a:endParaRPr lang="en-US" sz="2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6D260B-AA85-BF5C-DC8F-2D1BF0685A1D}"/>
              </a:ext>
            </a:extLst>
          </p:cNvPr>
          <p:cNvSpPr txBox="1"/>
          <p:nvPr/>
        </p:nvSpPr>
        <p:spPr>
          <a:xfrm>
            <a:off x="5295207" y="989453"/>
            <a:ext cx="4073236" cy="1200329"/>
          </a:xfrm>
          <a:prstGeom prst="rect">
            <a:avLst/>
          </a:prstGeom>
          <a:solidFill>
            <a:srgbClr val="0B6A41"/>
          </a:solidFill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CA" sz="180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</a:rPr>
              <a:t>Bestowed by Chancellor Sylvia Fedoruk, a close friend of Stuart ‘s with whom he taught a USask course in radiation physics for nearly 20 years</a:t>
            </a:r>
          </a:p>
        </p:txBody>
      </p:sp>
    </p:spTree>
    <p:extLst>
      <p:ext uri="{BB962C8B-B14F-4D97-AF65-F5344CB8AC3E}">
        <p14:creationId xmlns:p14="http://schemas.microsoft.com/office/powerpoint/2010/main" val="1891907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014464"/>
            <a:ext cx="981221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>
                <a:solidFill>
                  <a:srgbClr val="0B6A41"/>
                </a:solidFill>
              </a:rPr>
              <a:t>Awarded by </a:t>
            </a:r>
            <a:r>
              <a:rPr lang="en-US" sz="2000" b="1" err="1">
                <a:solidFill>
                  <a:srgbClr val="0B6A41"/>
                </a:solidFill>
              </a:rPr>
              <a:t>USask’s</a:t>
            </a:r>
            <a:r>
              <a:rPr lang="en-US" sz="2000" b="1">
                <a:solidFill>
                  <a:srgbClr val="0B6A41"/>
                </a:solidFill>
              </a:rPr>
              <a:t> College of Emmanuel and St. Chad,</a:t>
            </a:r>
            <a:endParaRPr lang="en-US" sz="2000" b="1">
              <a:solidFill>
                <a:srgbClr val="0B6A41"/>
              </a:solidFill>
              <a:cs typeface="Calibri"/>
            </a:endParaRPr>
          </a:p>
          <a:p>
            <a:r>
              <a:rPr lang="en-US" sz="2000">
                <a:solidFill>
                  <a:srgbClr val="0B6A41"/>
                </a:solidFill>
              </a:rPr>
              <a:t>May 4, 2002</a:t>
            </a:r>
            <a:endParaRPr lang="en-US" sz="2000">
              <a:solidFill>
                <a:srgbClr val="0B6A41"/>
              </a:solidFill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" r="5730"/>
          <a:stretch/>
        </p:blipFill>
        <p:spPr>
          <a:xfrm>
            <a:off x="0" y="284578"/>
            <a:ext cx="3698724" cy="5729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" t="6899" r="9504"/>
          <a:stretch/>
        </p:blipFill>
        <p:spPr>
          <a:xfrm>
            <a:off x="3698724" y="-1"/>
            <a:ext cx="8493276" cy="60144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E32E32-A9A1-7DE1-64D0-11978ED051E2}"/>
              </a:ext>
            </a:extLst>
          </p:cNvPr>
          <p:cNvSpPr txBox="1"/>
          <p:nvPr/>
        </p:nvSpPr>
        <p:spPr>
          <a:xfrm>
            <a:off x="0" y="-13599"/>
            <a:ext cx="5347192" cy="461665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cs typeface="Calibri"/>
              </a:rPr>
              <a:t>Honorary Doctor of Canon Law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E925E00-C50D-4F67-B8B3-5E5B23F39419}"/>
              </a:ext>
            </a:extLst>
          </p:cNvPr>
          <p:cNvSpPr/>
          <p:nvPr/>
        </p:nvSpPr>
        <p:spPr>
          <a:xfrm>
            <a:off x="9255397" y="1028482"/>
            <a:ext cx="472272" cy="75362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6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97B48C-A158-E2F0-AD1C-46480AAC8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189" y="0"/>
            <a:ext cx="5461462" cy="69233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384403-9A59-5A2E-5E17-C387FFA44968}"/>
              </a:ext>
            </a:extLst>
          </p:cNvPr>
          <p:cNvSpPr txBox="1"/>
          <p:nvPr/>
        </p:nvSpPr>
        <p:spPr>
          <a:xfrm>
            <a:off x="5403274" y="783252"/>
            <a:ext cx="6788726" cy="707886"/>
          </a:xfrm>
          <a:prstGeom prst="rect">
            <a:avLst/>
          </a:prstGeom>
          <a:solidFill>
            <a:srgbClr val="0B6A41"/>
          </a:solidFill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effectLst>
                  <a:outerShdw blurRad="76200" dist="762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Lives of Giving </a:t>
            </a:r>
            <a:endParaRPr lang="en-US" sz="4000" b="1">
              <a:solidFill>
                <a:schemeClr val="bg1"/>
              </a:solidFill>
              <a:effectLst>
                <a:outerShdw blurRad="76200" dist="762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533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0"/>
            <a:ext cx="9665088" cy="62116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33671"/>
            <a:ext cx="7986532" cy="58278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1400" b="1"/>
              <a:t>From left: Biology department head Dr. </a:t>
            </a:r>
            <a:r>
              <a:rPr lang="en-US" sz="1400" b="1" err="1"/>
              <a:t>Vipen</a:t>
            </a:r>
            <a:r>
              <a:rPr lang="en-US" sz="1400" b="1"/>
              <a:t> Sawhney, Dr. Gary </a:t>
            </a:r>
            <a:r>
              <a:rPr lang="en-US" sz="1400" b="1" err="1"/>
              <a:t>Bortolotti</a:t>
            </a:r>
            <a:r>
              <a:rPr lang="en-US" sz="1400" b="1"/>
              <a:t>, Mary Houston,  Dr. Stuart Houston, USask President Peter MacKinnon (November 20, 2002.)</a:t>
            </a:r>
            <a:endParaRPr lang="en-US" sz="1400"/>
          </a:p>
        </p:txBody>
      </p:sp>
      <p:sp>
        <p:nvSpPr>
          <p:cNvPr id="6" name="TextBox 5"/>
          <p:cNvSpPr txBox="1"/>
          <p:nvPr/>
        </p:nvSpPr>
        <p:spPr>
          <a:xfrm>
            <a:off x="9680527" y="6139135"/>
            <a:ext cx="25269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University Archives &amp; Special Collections, CJ Houston fonds, MG 164, Box 58, file 195.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890044-EACC-E0AE-B217-FFFE246D5AA8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FFFFFF"/>
                </a:solidFill>
              </a:rPr>
              <a:t>Philanthropy - </a:t>
            </a:r>
            <a:r>
              <a:rPr lang="en-US" sz="2400">
                <a:solidFill>
                  <a:schemeClr val="bg1"/>
                </a:solidFill>
              </a:rPr>
              <a:t>Stuart and Mary Houston Professorship in Ornithology, est. 2002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884F01-923D-3C49-E8FF-E111B1476498}"/>
              </a:ext>
            </a:extLst>
          </p:cNvPr>
          <p:cNvSpPr txBox="1"/>
          <p:nvPr/>
        </p:nvSpPr>
        <p:spPr>
          <a:xfrm>
            <a:off x="9665088" y="1701181"/>
            <a:ext cx="2542351" cy="1200329"/>
          </a:xfrm>
          <a:prstGeom prst="rect">
            <a:avLst/>
          </a:prstGeom>
          <a:solidFill>
            <a:srgbClr val="0B6A41"/>
          </a:solidFill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+mj-lt"/>
              </a:rPr>
              <a:t>First professorship awarded to </a:t>
            </a:r>
          </a:p>
          <a:p>
            <a:r>
              <a:rPr lang="en-US" sz="2400" b="1">
                <a:solidFill>
                  <a:schemeClr val="bg1"/>
                </a:solidFill>
                <a:latin typeface="+mj-lt"/>
              </a:rPr>
              <a:t>Dr. Gary </a:t>
            </a:r>
            <a:r>
              <a:rPr lang="en-US" sz="2400" b="1" err="1">
                <a:solidFill>
                  <a:schemeClr val="bg1"/>
                </a:solidFill>
                <a:latin typeface="+mj-lt"/>
              </a:rPr>
              <a:t>Bortolotti</a:t>
            </a:r>
            <a:r>
              <a:rPr lang="en-US" sz="2400" b="1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0CDE5F-1FC2-3B7C-98C8-95DBBF87ADCD}"/>
              </a:ext>
            </a:extLst>
          </p:cNvPr>
          <p:cNvSpPr txBox="1"/>
          <p:nvPr/>
        </p:nvSpPr>
        <p:spPr>
          <a:xfrm>
            <a:off x="7715397" y="3429000"/>
            <a:ext cx="4476603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/>
              <a:t>Awarded to a prominent and active participant in research and both undergraduate and graduate teaching</a:t>
            </a:r>
          </a:p>
        </p:txBody>
      </p:sp>
    </p:spTree>
    <p:extLst>
      <p:ext uri="{BB962C8B-B14F-4D97-AF65-F5344CB8AC3E}">
        <p14:creationId xmlns:p14="http://schemas.microsoft.com/office/powerpoint/2010/main" val="89934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person, tree, sky&#10;&#10;Description automatically generated">
            <a:extLst>
              <a:ext uri="{FF2B5EF4-FFF2-40B4-BE49-F238E27FC236}">
                <a16:creationId xmlns:a16="http://schemas.microsoft.com/office/drawing/2014/main" id="{65953644-C4DA-47DE-1C8F-142C59ED27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6" r="18556"/>
          <a:stretch/>
        </p:blipFill>
        <p:spPr>
          <a:xfrm>
            <a:off x="0" y="0"/>
            <a:ext cx="628904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890044-EACC-E0AE-B217-FFFE246D5AA8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FFFFFF"/>
                </a:solidFill>
              </a:rPr>
              <a:t>Philanthropy - </a:t>
            </a:r>
            <a:r>
              <a:rPr lang="en-US" sz="2600">
                <a:solidFill>
                  <a:schemeClr val="bg1"/>
                </a:solidFill>
              </a:rPr>
              <a:t>Stuart and Mary Houston Professorship in Ornithology, est. 2002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884F01-923D-3C49-E8FF-E111B1476498}"/>
              </a:ext>
            </a:extLst>
          </p:cNvPr>
          <p:cNvSpPr txBox="1"/>
          <p:nvPr/>
        </p:nvSpPr>
        <p:spPr>
          <a:xfrm>
            <a:off x="6265426" y="1701181"/>
            <a:ext cx="5942013" cy="830997"/>
          </a:xfrm>
          <a:prstGeom prst="rect">
            <a:avLst/>
          </a:prstGeom>
          <a:solidFill>
            <a:srgbClr val="0B6A41"/>
          </a:solidFill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+mj-lt"/>
              </a:rPr>
              <a:t>Second professorship awarded to </a:t>
            </a:r>
          </a:p>
          <a:p>
            <a:r>
              <a:rPr lang="en-US" sz="2400" b="1">
                <a:solidFill>
                  <a:schemeClr val="bg1"/>
                </a:solidFill>
                <a:latin typeface="+mj-lt"/>
              </a:rPr>
              <a:t>Dr. Karen Wiebe, </a:t>
            </a:r>
            <a:r>
              <a:rPr lang="en-US" sz="2400" b="1" err="1">
                <a:solidFill>
                  <a:schemeClr val="bg1"/>
                </a:solidFill>
                <a:latin typeface="+mj-lt"/>
              </a:rPr>
              <a:t>USask</a:t>
            </a:r>
            <a:r>
              <a:rPr lang="en-US" sz="2400" b="1">
                <a:solidFill>
                  <a:schemeClr val="bg1"/>
                </a:solidFill>
                <a:latin typeface="+mj-lt"/>
              </a:rPr>
              <a:t> biology researcher</a:t>
            </a:r>
          </a:p>
        </p:txBody>
      </p:sp>
    </p:spTree>
    <p:extLst>
      <p:ext uri="{BB962C8B-B14F-4D97-AF65-F5344CB8AC3E}">
        <p14:creationId xmlns:p14="http://schemas.microsoft.com/office/powerpoint/2010/main" val="2934677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holding a bird&#10;&#10;Description automatically generated with medium confidence">
            <a:extLst>
              <a:ext uri="{FF2B5EF4-FFF2-40B4-BE49-F238E27FC236}">
                <a16:creationId xmlns:a16="http://schemas.microsoft.com/office/drawing/2014/main" id="{23B89D7A-F3BE-D5FD-3DC6-208525CAE3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0" t="4730" b="10348"/>
          <a:stretch/>
        </p:blipFill>
        <p:spPr>
          <a:xfrm>
            <a:off x="0" y="0"/>
            <a:ext cx="806755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5924" y="5301833"/>
            <a:ext cx="7416076" cy="132556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3600" b="1">
                <a:solidFill>
                  <a:srgbClr val="0B6A41"/>
                </a:solidFill>
              </a:rPr>
              <a:t>	recognizes outstanding academic achievement of undergraduate students in the area of ornithology.”</a:t>
            </a:r>
            <a:endParaRPr lang="en-US" b="1">
              <a:solidFill>
                <a:srgbClr val="0B6A41"/>
              </a:solidFill>
              <a:cs typeface="Calibri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224DC2-CE84-2908-686E-5C74BBE97C79}"/>
              </a:ext>
            </a:extLst>
          </p:cNvPr>
          <p:cNvSpPr txBox="1"/>
          <p:nvPr/>
        </p:nvSpPr>
        <p:spPr>
          <a:xfrm>
            <a:off x="0" y="0"/>
            <a:ext cx="8067555" cy="523220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Stuart Houston </a:t>
            </a:r>
            <a:r>
              <a:rPr lang="en-US" sz="2800">
                <a:solidFill>
                  <a:schemeClr val="bg1"/>
                </a:solidFill>
              </a:rPr>
              <a:t>Book Prize in Ornithology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D922F73-203E-03BD-7D6C-257DCA7F65A0}"/>
              </a:ext>
            </a:extLst>
          </p:cNvPr>
          <p:cNvSpPr txBox="1">
            <a:spLocks/>
          </p:cNvSpPr>
          <p:nvPr/>
        </p:nvSpPr>
        <p:spPr>
          <a:xfrm>
            <a:off x="8067555" y="1006784"/>
            <a:ext cx="4124445" cy="1874520"/>
          </a:xfrm>
          <a:prstGeom prst="rect">
            <a:avLst/>
          </a:prstGeom>
          <a:solidFill>
            <a:srgbClr val="0B6A4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>
                <a:solidFill>
                  <a:schemeClr val="bg1"/>
                </a:solidFill>
              </a:rPr>
              <a:t>Awarded annually to the student with the highest mark in Biology 458.3.</a:t>
            </a:r>
          </a:p>
        </p:txBody>
      </p:sp>
      <p:pic>
        <p:nvPicPr>
          <p:cNvPr id="7" name="Graphic 6" descr="Open quotation mark with solid fill">
            <a:extLst>
              <a:ext uri="{FF2B5EF4-FFF2-40B4-BE49-F238E27FC236}">
                <a16:creationId xmlns:a16="http://schemas.microsoft.com/office/drawing/2014/main" id="{1E7357F4-931C-79FC-1CE9-BDD43FEF1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7517" y="4553332"/>
            <a:ext cx="1497002" cy="14970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BC1C00-8188-BB37-D3CA-742134849FB3}"/>
              </a:ext>
            </a:extLst>
          </p:cNvPr>
          <p:cNvSpPr txBox="1"/>
          <p:nvPr/>
        </p:nvSpPr>
        <p:spPr>
          <a:xfrm>
            <a:off x="0" y="5301833"/>
            <a:ext cx="4328932" cy="646331"/>
          </a:xfrm>
          <a:prstGeom prst="rect">
            <a:avLst/>
          </a:prstGeom>
          <a:solidFill>
            <a:srgbClr val="0B6A41"/>
          </a:solidFill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Established in 1998 by Prof. </a:t>
            </a:r>
            <a:r>
              <a:rPr lang="en-US" sz="1800" b="1">
                <a:solidFill>
                  <a:schemeClr val="bg1"/>
                </a:solidFill>
              </a:rPr>
              <a:t>Gary </a:t>
            </a:r>
            <a:r>
              <a:rPr lang="en-US" sz="1800" b="1" err="1">
                <a:solidFill>
                  <a:schemeClr val="bg1"/>
                </a:solidFill>
              </a:rPr>
              <a:t>Bortolotti</a:t>
            </a:r>
            <a:r>
              <a:rPr lang="en-US" sz="1800" b="1">
                <a:solidFill>
                  <a:schemeClr val="bg1"/>
                </a:solidFill>
              </a:rPr>
              <a:t> </a:t>
            </a:r>
            <a:r>
              <a:rPr lang="en-US" sz="1800">
                <a:solidFill>
                  <a:schemeClr val="bg1"/>
                </a:solidFill>
              </a:rPr>
              <a:t>to </a:t>
            </a:r>
            <a:r>
              <a:rPr lang="en-US" sz="1800" err="1">
                <a:solidFill>
                  <a:schemeClr val="bg1"/>
                </a:solidFill>
              </a:rPr>
              <a:t>honour</a:t>
            </a:r>
            <a:r>
              <a:rPr lang="en-US" sz="1800">
                <a:solidFill>
                  <a:schemeClr val="bg1"/>
                </a:solidFill>
              </a:rPr>
              <a:t> Dr. Stuart Houston.</a:t>
            </a:r>
            <a:endParaRPr lang="en-US" sz="1800">
              <a:solidFill>
                <a:schemeClr val="bg1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829031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00CC14D-FB89-5209-3A33-CC850C75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904" y="1442721"/>
            <a:ext cx="6506096" cy="1874520"/>
          </a:xfrm>
          <a:solidFill>
            <a:srgbClr val="0B6A41"/>
          </a:solidFill>
        </p:spPr>
        <p:txBody>
          <a:bodyPr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Established by the College of Medicine medical imaging department to honour Stuart Houston.</a:t>
            </a:r>
          </a:p>
        </p:txBody>
      </p:sp>
      <p:pic>
        <p:nvPicPr>
          <p:cNvPr id="7" name="Picture 6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2A91E54D-30C5-D781-2338-4F27BB6B9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61"/>
          <a:stretch/>
        </p:blipFill>
        <p:spPr>
          <a:xfrm>
            <a:off x="0" y="404475"/>
            <a:ext cx="5685905" cy="64535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D7485C-150F-5D13-35BE-8D9D1D2BBB75}"/>
              </a:ext>
            </a:extLst>
          </p:cNvPr>
          <p:cNvSpPr txBox="1"/>
          <p:nvPr/>
        </p:nvSpPr>
        <p:spPr>
          <a:xfrm>
            <a:off x="0" y="0"/>
            <a:ext cx="8067555" cy="523220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Stuart Houston </a:t>
            </a:r>
            <a:r>
              <a:rPr lang="en-US" sz="2800">
                <a:solidFill>
                  <a:schemeClr val="bg1"/>
                </a:solidFill>
              </a:rPr>
              <a:t>Award for Medical Imaging Research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715708F-933E-CD06-273B-E6A45C5A3D5E}"/>
              </a:ext>
            </a:extLst>
          </p:cNvPr>
          <p:cNvSpPr txBox="1">
            <a:spLocks/>
          </p:cNvSpPr>
          <p:nvPr/>
        </p:nvSpPr>
        <p:spPr>
          <a:xfrm>
            <a:off x="2618309" y="5403675"/>
            <a:ext cx="3067596" cy="647027"/>
          </a:xfrm>
          <a:prstGeom prst="rect">
            <a:avLst/>
          </a:prstGeom>
          <a:solidFill>
            <a:srgbClr val="0B6A4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>
                <a:solidFill>
                  <a:schemeClr val="bg1"/>
                </a:solidFill>
              </a:rPr>
              <a:t>Dr. Leanne Langford</a:t>
            </a:r>
            <a:endParaRPr lang="en-US" sz="2400" b="1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0322EB0-1C45-E965-B5D7-B577382A9034}"/>
              </a:ext>
            </a:extLst>
          </p:cNvPr>
          <p:cNvSpPr txBox="1">
            <a:spLocks/>
          </p:cNvSpPr>
          <p:nvPr/>
        </p:nvSpPr>
        <p:spPr>
          <a:xfrm>
            <a:off x="2618309" y="6018615"/>
            <a:ext cx="3067596" cy="3235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>
                <a:latin typeface="+mn-lt"/>
              </a:rPr>
              <a:t>2019 Recipient</a:t>
            </a:r>
            <a:endParaRPr lang="en-US" sz="2000" b="1">
              <a:latin typeface="+mn-l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801282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E761A16-5834-8D40-1319-18ACF8F6C56E}"/>
              </a:ext>
            </a:extLst>
          </p:cNvPr>
          <p:cNvSpPr/>
          <p:nvPr/>
        </p:nvSpPr>
        <p:spPr>
          <a:xfrm>
            <a:off x="269348" y="388398"/>
            <a:ext cx="3913042" cy="2084874"/>
          </a:xfrm>
          <a:prstGeom prst="rect">
            <a:avLst/>
          </a:prstGeom>
          <a:solidFill>
            <a:srgbClr val="F4F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2F0BF-C8C1-886B-D93D-DCF7A50F9E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r="9617"/>
          <a:stretch/>
        </p:blipFill>
        <p:spPr>
          <a:xfrm>
            <a:off x="8238007" y="2051870"/>
            <a:ext cx="3976161" cy="4858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AE4078-5CE6-E845-D8BC-1CD9042343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4" t="-1320" r="19350" b="30373"/>
          <a:stretch/>
        </p:blipFill>
        <p:spPr>
          <a:xfrm>
            <a:off x="0" y="519553"/>
            <a:ext cx="4111832" cy="6348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BEAD7E-E700-53AF-D004-C18397B78B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4" r="11155" b="1922"/>
          <a:stretch/>
        </p:blipFill>
        <p:spPr>
          <a:xfrm>
            <a:off x="4111832" y="646331"/>
            <a:ext cx="4126175" cy="6221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723776-CC28-60A3-3A50-501AF44F88CA}"/>
              </a:ext>
            </a:extLst>
          </p:cNvPr>
          <p:cNvSpPr txBox="1"/>
          <p:nvPr/>
        </p:nvSpPr>
        <p:spPr>
          <a:xfrm>
            <a:off x="0" y="0"/>
            <a:ext cx="6410236" cy="646331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FFFFFF"/>
                </a:solidFill>
              </a:rPr>
              <a:t>Philanthropy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A08EBC-08CF-C990-9846-FF9A657B51B4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FFFFFF"/>
                </a:solidFill>
              </a:rPr>
              <a:t>Philanthropy - </a:t>
            </a:r>
            <a:r>
              <a:rPr lang="en-US" sz="2800">
                <a:solidFill>
                  <a:schemeClr val="bg1"/>
                </a:solidFill>
              </a:rPr>
              <a:t>The Houston Family Trust for Evidence-Based Public Policy</a:t>
            </a:r>
            <a:endParaRPr lang="en-US" sz="2400">
              <a:solidFill>
                <a:schemeClr val="bg1"/>
              </a:solidFill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85274" y="1343984"/>
            <a:ext cx="4928893" cy="969496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900" b="1">
                <a:solidFill>
                  <a:schemeClr val="bg1"/>
                </a:solidFill>
              </a:rPr>
              <a:t>. . . initiatives include The Houston Lecture, hiring post-doctoral fellows, and recruiting faculty</a:t>
            </a:r>
            <a:endParaRPr lang="en-US" sz="1900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98F991-621F-8B8E-3BB5-8001CC532987}"/>
              </a:ext>
            </a:extLst>
          </p:cNvPr>
          <p:cNvSpPr txBox="1"/>
          <p:nvPr/>
        </p:nvSpPr>
        <p:spPr>
          <a:xfrm>
            <a:off x="4960062" y="636098"/>
            <a:ext cx="7254106" cy="707886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b="1">
                <a:cs typeface="Calibri"/>
              </a:rPr>
              <a:t>Created to support research directed at generating and assembling evidence to inform public policy development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8605CF6-0059-1FD8-D112-608344683242}"/>
              </a:ext>
            </a:extLst>
          </p:cNvPr>
          <p:cNvSpPr txBox="1">
            <a:spLocks/>
          </p:cNvSpPr>
          <p:nvPr/>
        </p:nvSpPr>
        <p:spPr>
          <a:xfrm>
            <a:off x="8923711" y="5514016"/>
            <a:ext cx="3290457" cy="657069"/>
          </a:xfrm>
          <a:prstGeom prst="rect">
            <a:avLst/>
          </a:prstGeom>
          <a:solidFill>
            <a:srgbClr val="0B6A4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>
                <a:solidFill>
                  <a:schemeClr val="bg1"/>
                </a:solidFill>
              </a:rPr>
              <a:t>Dr. Catarina </a:t>
            </a:r>
            <a:r>
              <a:rPr lang="en-US" sz="2400" b="1" err="1">
                <a:solidFill>
                  <a:schemeClr val="bg1"/>
                </a:solidFill>
              </a:rPr>
              <a:t>Segatto</a:t>
            </a:r>
            <a:endParaRPr lang="en-US" sz="2400" b="1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D8478A2-D796-4719-DEAD-1C253ECA23FA}"/>
              </a:ext>
            </a:extLst>
          </p:cNvPr>
          <p:cNvSpPr txBox="1">
            <a:spLocks/>
          </p:cNvSpPr>
          <p:nvPr/>
        </p:nvSpPr>
        <p:spPr>
          <a:xfrm>
            <a:off x="8929393" y="6171085"/>
            <a:ext cx="3290457" cy="32853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>
                <a:latin typeface="+mn-lt"/>
              </a:rPr>
              <a:t>Post-doctoral Fellow</a:t>
            </a:r>
            <a:endParaRPr lang="en-US" sz="2000" b="1">
              <a:latin typeface="+mn-lt"/>
              <a:cs typeface="Calibri Ligh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34F9B0C-295E-5D3C-6A23-57C7D653DAF3}"/>
              </a:ext>
            </a:extLst>
          </p:cNvPr>
          <p:cNvSpPr txBox="1">
            <a:spLocks/>
          </p:cNvSpPr>
          <p:nvPr/>
        </p:nvSpPr>
        <p:spPr>
          <a:xfrm>
            <a:off x="829616" y="5458977"/>
            <a:ext cx="3290457" cy="657069"/>
          </a:xfrm>
          <a:prstGeom prst="rect">
            <a:avLst/>
          </a:prstGeom>
          <a:solidFill>
            <a:srgbClr val="0B6A4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>
                <a:solidFill>
                  <a:schemeClr val="bg1"/>
                </a:solidFill>
              </a:rPr>
              <a:t>Dr. Charles (Chuk) Plante</a:t>
            </a:r>
            <a:endParaRPr lang="en-US" sz="2000" b="1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E0862D2-18F0-2ACE-0D34-DD6DF17F40B2}"/>
              </a:ext>
            </a:extLst>
          </p:cNvPr>
          <p:cNvSpPr txBox="1">
            <a:spLocks/>
          </p:cNvSpPr>
          <p:nvPr/>
        </p:nvSpPr>
        <p:spPr>
          <a:xfrm>
            <a:off x="807451" y="6105812"/>
            <a:ext cx="3290457" cy="32853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>
                <a:latin typeface="+mn-lt"/>
              </a:rPr>
              <a:t>Post-doctoral Fellow</a:t>
            </a:r>
            <a:endParaRPr lang="en-US" sz="2000" b="1">
              <a:latin typeface="+mn-lt"/>
              <a:cs typeface="Calibri Ligh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8D11368-77EC-C607-E952-E554C3BE74BD}"/>
              </a:ext>
            </a:extLst>
          </p:cNvPr>
          <p:cNvSpPr txBox="1">
            <a:spLocks/>
          </p:cNvSpPr>
          <p:nvPr/>
        </p:nvSpPr>
        <p:spPr>
          <a:xfrm>
            <a:off x="4933206" y="5514016"/>
            <a:ext cx="3290457" cy="657069"/>
          </a:xfrm>
          <a:prstGeom prst="rect">
            <a:avLst/>
          </a:prstGeom>
          <a:solidFill>
            <a:srgbClr val="0B6A4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>
                <a:solidFill>
                  <a:schemeClr val="bg1"/>
                </a:solidFill>
              </a:rPr>
              <a:t>Dr. Vince Hopkins</a:t>
            </a:r>
            <a:endParaRPr lang="en-US" sz="2400" b="1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0C0C3F7-23AD-ABDD-8E5D-F2857C31051D}"/>
              </a:ext>
            </a:extLst>
          </p:cNvPr>
          <p:cNvSpPr txBox="1">
            <a:spLocks/>
          </p:cNvSpPr>
          <p:nvPr/>
        </p:nvSpPr>
        <p:spPr>
          <a:xfrm>
            <a:off x="4933205" y="6163024"/>
            <a:ext cx="3290457" cy="32853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>
                <a:latin typeface="+mn-lt"/>
              </a:rPr>
              <a:t>Assistant Professor</a:t>
            </a:r>
            <a:endParaRPr lang="en-US" sz="2000" b="1">
              <a:latin typeface="+mn-l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260114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8792308" y="1650125"/>
            <a:ext cx="3311756" cy="5122464"/>
          </a:xfrm>
        </p:spPr>
        <p:txBody>
          <a:bodyPr vert="horz" lIns="91440" tIns="45720" rIns="91440" bIns="45720" rtlCol="0" anchor="t">
            <a:normAutofit fontScale="32500" lnSpcReduction="20000"/>
          </a:bodyPr>
          <a:lstStyle/>
          <a:p>
            <a:br>
              <a:rPr lang="en-US" sz="5500" b="1">
                <a:ea typeface="+mn-lt"/>
                <a:cs typeface="+mn-lt"/>
              </a:rPr>
            </a:br>
            <a:r>
              <a:rPr lang="en-CA" sz="6200" b="1">
                <a:solidFill>
                  <a:srgbClr val="0B6A41"/>
                </a:solidFill>
              </a:rPr>
              <a:t>L to R: 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sz="4300" b="1">
                <a:solidFill>
                  <a:srgbClr val="0B6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C.J. Houston (Stuart’s father)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sz="4300" b="1">
                <a:solidFill>
                  <a:srgbClr val="0B6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CA" sz="4300" b="1" err="1">
                <a:solidFill>
                  <a:srgbClr val="0B6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Sigga</a:t>
            </a:r>
            <a:r>
              <a:rPr lang="en-CA" sz="4300" b="1">
                <a:solidFill>
                  <a:srgbClr val="0B6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Houston (Stuart’s mother)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sz="4300" b="1">
                <a:solidFill>
                  <a:srgbClr val="0B6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Vernon Barnes (Best man)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sz="4300" b="1">
                <a:solidFill>
                  <a:srgbClr val="0B6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Margaret Belcher (Mary’s sister, Maid of Honour)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sz="4300" b="1">
                <a:solidFill>
                  <a:srgbClr val="0B6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 Houston (bride, n</a:t>
            </a:r>
            <a:r>
              <a:rPr lang="fr-CA" sz="4300" b="1" err="1">
                <a:solidFill>
                  <a:srgbClr val="0B6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ée</a:t>
            </a:r>
            <a:r>
              <a:rPr lang="fr-CA" sz="4300" b="1">
                <a:solidFill>
                  <a:srgbClr val="0B6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>
                <a:solidFill>
                  <a:srgbClr val="0B6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Belcher)</a:t>
            </a:r>
            <a:endParaRPr lang="en-CA" sz="4300" b="1">
              <a:solidFill>
                <a:srgbClr val="0B6A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sz="4300" b="1">
                <a:solidFill>
                  <a:srgbClr val="0B6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Stuart Houston (groom)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sz="4300" b="1">
                <a:solidFill>
                  <a:srgbClr val="0B6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 Belcher (Mary’s mother)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sz="4300" b="1">
                <a:solidFill>
                  <a:srgbClr val="0B6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Stanley Belcher (Mary’s father)</a:t>
            </a:r>
            <a:endParaRPr lang="en-US" sz="4300" b="1">
              <a:solidFill>
                <a:srgbClr val="0B6A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300"/>
          </a:p>
          <a:p>
            <a:endParaRPr lang="en-US" sz="1300"/>
          </a:p>
          <a:p>
            <a:endParaRPr lang="en-US" sz="1300"/>
          </a:p>
          <a:p>
            <a:endParaRPr lang="en-US" sz="1300"/>
          </a:p>
          <a:p>
            <a:r>
              <a:rPr lang="en-US" sz="1100"/>
              <a:t>UASC, Stuart Houston fonds (MG 164), box 56, file 159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5750C7C-8AA2-7D2D-2EF7-7879B850A509}"/>
              </a:ext>
            </a:extLst>
          </p:cNvPr>
          <p:cNvSpPr txBox="1">
            <a:spLocks/>
          </p:cNvSpPr>
          <p:nvPr/>
        </p:nvSpPr>
        <p:spPr>
          <a:xfrm>
            <a:off x="8792307" y="0"/>
            <a:ext cx="3399693" cy="1185565"/>
          </a:xfrm>
          <a:prstGeom prst="rect">
            <a:avLst/>
          </a:prstGeom>
          <a:solidFill>
            <a:srgbClr val="0B6A41"/>
          </a:solidFill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>
              <a:solidFill>
                <a:srgbClr val="FFFFFF"/>
              </a:solidFill>
            </a:endParaRPr>
          </a:p>
          <a:p>
            <a:pPr algn="ctr"/>
            <a:r>
              <a:rPr lang="en-US" sz="1800" b="1">
                <a:solidFill>
                  <a:srgbClr val="FFFF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 Houston-Belcher Wedding Party</a:t>
            </a:r>
          </a:p>
          <a:p>
            <a:pPr algn="ctr"/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August 12, 1951</a:t>
            </a:r>
            <a:endParaRPr lang="en-US" sz="1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>
              <a:solidFill>
                <a:srgbClr val="FFFFFF"/>
              </a:solidFill>
              <a:cs typeface="Calibri"/>
            </a:endParaRPr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8353A1A-06B5-199B-F4B3-29C562913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91133" cy="629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7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3" r="5343"/>
          <a:stretch/>
        </p:blipFill>
        <p:spPr>
          <a:xfrm>
            <a:off x="-10581" y="38531"/>
            <a:ext cx="12202581" cy="43829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723776-CC28-60A3-3A50-501AF44F88CA}"/>
              </a:ext>
            </a:extLst>
          </p:cNvPr>
          <p:cNvSpPr txBox="1"/>
          <p:nvPr/>
        </p:nvSpPr>
        <p:spPr>
          <a:xfrm>
            <a:off x="0" y="0"/>
            <a:ext cx="6410236" cy="646331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FFFFFF"/>
                </a:solidFill>
              </a:rPr>
              <a:t>Philanthropy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A08EBC-08CF-C990-9846-FF9A657B51B4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FFFFFF"/>
                </a:solidFill>
              </a:rPr>
              <a:t>Philanthropy - </a:t>
            </a:r>
            <a:r>
              <a:rPr lang="en-US" sz="2400">
                <a:solidFill>
                  <a:schemeClr val="bg1"/>
                </a:solidFill>
              </a:rPr>
              <a:t>The Houston Lecture, Johnson </a:t>
            </a:r>
            <a:r>
              <a:rPr lang="en-US" sz="2400" err="1">
                <a:solidFill>
                  <a:schemeClr val="bg1"/>
                </a:solidFill>
              </a:rPr>
              <a:t>Shoyama</a:t>
            </a:r>
            <a:r>
              <a:rPr lang="en-US" sz="2400">
                <a:solidFill>
                  <a:schemeClr val="bg1"/>
                </a:solidFill>
              </a:rPr>
              <a:t> Graduate School of Public Policy</a:t>
            </a:r>
            <a:endParaRPr lang="en-US" sz="24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5" name="Picture 4" descr="A person and person shaking hands&#10;&#10;Description automatically generated with low confidence">
            <a:extLst>
              <a:ext uri="{FF2B5EF4-FFF2-40B4-BE49-F238E27FC236}">
                <a16:creationId xmlns:a16="http://schemas.microsoft.com/office/drawing/2014/main" id="{3451DC0C-3EC8-BFEE-0E9D-AE86397E04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0" t="13250"/>
          <a:stretch/>
        </p:blipFill>
        <p:spPr>
          <a:xfrm>
            <a:off x="0" y="3283527"/>
            <a:ext cx="5310910" cy="35906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21490" y="4365117"/>
            <a:ext cx="6881091" cy="1569660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Inaugural Lecture, </a:t>
            </a:r>
            <a:r>
              <a:rPr lang="en-US" sz="2400">
                <a:solidFill>
                  <a:schemeClr val="bg1"/>
                </a:solidFill>
              </a:rPr>
              <a:t>Sept. 2018</a:t>
            </a:r>
            <a:r>
              <a:rPr lang="en-US" sz="3200">
                <a:solidFill>
                  <a:schemeClr val="bg1"/>
                </a:solidFill>
              </a:rPr>
              <a:t> </a:t>
            </a:r>
            <a:endParaRPr lang="en-US" sz="3600">
              <a:solidFill>
                <a:schemeClr val="bg1"/>
              </a:solidFill>
            </a:endParaRPr>
          </a:p>
          <a:p>
            <a:pPr algn="ctr"/>
            <a:r>
              <a:rPr lang="en-US" sz="2400" b="1">
                <a:solidFill>
                  <a:schemeClr val="bg1"/>
                </a:solidFill>
              </a:rPr>
              <a:t>—</a:t>
            </a:r>
          </a:p>
          <a:p>
            <a:pPr algn="ctr"/>
            <a:r>
              <a:rPr lang="en-US" sz="2000" b="1">
                <a:solidFill>
                  <a:schemeClr val="bg1"/>
                </a:solidFill>
              </a:rPr>
              <a:t>The </a:t>
            </a:r>
            <a:r>
              <a:rPr lang="en-US" sz="2000" b="1" err="1">
                <a:solidFill>
                  <a:schemeClr val="bg1"/>
                </a:solidFill>
              </a:rPr>
              <a:t>Honourable</a:t>
            </a:r>
            <a:r>
              <a:rPr lang="en-US" sz="2000" b="1">
                <a:solidFill>
                  <a:schemeClr val="bg1"/>
                </a:solidFill>
              </a:rPr>
              <a:t> Jody Wilson-</a:t>
            </a:r>
            <a:r>
              <a:rPr lang="en-US" sz="2000" b="1" err="1">
                <a:solidFill>
                  <a:schemeClr val="bg1"/>
                </a:solidFill>
              </a:rPr>
              <a:t>Raybould</a:t>
            </a:r>
            <a:r>
              <a:rPr lang="en-US" sz="2000" b="1">
                <a:solidFill>
                  <a:schemeClr val="bg1"/>
                </a:solidFill>
              </a:rPr>
              <a:t>, </a:t>
            </a:r>
            <a:r>
              <a:rPr lang="en-US" sz="2000">
                <a:solidFill>
                  <a:schemeClr val="bg1"/>
                </a:solidFill>
              </a:rPr>
              <a:t>then Minister of Justice and Attorney General of Canada </a:t>
            </a:r>
            <a:endParaRPr lang="en-US" sz="2800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98F991-621F-8B8E-3BB5-8001CC532987}"/>
              </a:ext>
            </a:extLst>
          </p:cNvPr>
          <p:cNvSpPr txBox="1"/>
          <p:nvPr/>
        </p:nvSpPr>
        <p:spPr>
          <a:xfrm>
            <a:off x="4948475" y="3164788"/>
            <a:ext cx="7254106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b="1">
                <a:cs typeface="Calibri"/>
              </a:rPr>
              <a:t>Brings together leading experts on current issues related to inequality, health, and social policy in Canada.</a:t>
            </a:r>
          </a:p>
        </p:txBody>
      </p:sp>
    </p:spTree>
    <p:extLst>
      <p:ext uri="{BB962C8B-B14F-4D97-AF65-F5344CB8AC3E}">
        <p14:creationId xmlns:p14="http://schemas.microsoft.com/office/powerpoint/2010/main" val="42913808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5924" y="1216944"/>
            <a:ext cx="7416076" cy="2100297"/>
          </a:xfrm>
          <a:solidFill>
            <a:srgbClr val="0B6A41"/>
          </a:solidFill>
        </p:spPr>
        <p:txBody>
          <a:bodyPr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Awarded annually to a first-year medical student who submits the best essay on the history of medicine</a:t>
            </a:r>
            <a:br>
              <a:rPr lang="en-US" sz="2400">
                <a:solidFill>
                  <a:schemeClr val="bg1"/>
                </a:solidFill>
              </a:rPr>
            </a:b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… created by Dr. Clarence Houston in 1989 and supported by Dr. Stuart and Mary Houston </a:t>
            </a:r>
            <a:br>
              <a:rPr lang="en-US" sz="2400">
                <a:solidFill>
                  <a:schemeClr val="bg1"/>
                </a:solidFill>
              </a:rPr>
            </a:br>
            <a:endParaRPr lang="en-US" sz="2400" b="1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4186E3-12EE-58CB-0443-4DC0E9D86BC3}"/>
              </a:ext>
            </a:extLst>
          </p:cNvPr>
          <p:cNvSpPr txBox="1"/>
          <p:nvPr/>
        </p:nvSpPr>
        <p:spPr>
          <a:xfrm>
            <a:off x="0" y="0"/>
            <a:ext cx="11236960" cy="584775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Philanthropy	</a:t>
            </a:r>
            <a:r>
              <a:rPr lang="en-US" sz="2800">
                <a:solidFill>
                  <a:schemeClr val="bg1"/>
                </a:solidFill>
              </a:rPr>
              <a:t>C.J. Houston Prize in Medical History, College of Medicine</a:t>
            </a:r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10" name="Picture 9" descr="A doctor with a stethoscope around his neck&#10;&#10;Description automatically generated">
            <a:extLst>
              <a:ext uri="{FF2B5EF4-FFF2-40B4-BE49-F238E27FC236}">
                <a16:creationId xmlns:a16="http://schemas.microsoft.com/office/drawing/2014/main" id="{68380281-DBB2-042F-4815-609C8B9A2A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6"/>
          <a:stretch/>
        </p:blipFill>
        <p:spPr>
          <a:xfrm>
            <a:off x="0" y="582855"/>
            <a:ext cx="4775924" cy="627514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B572921-51A3-4F3D-1AC3-0D1FA4DEB937}"/>
              </a:ext>
            </a:extLst>
          </p:cNvPr>
          <p:cNvSpPr txBox="1">
            <a:spLocks/>
          </p:cNvSpPr>
          <p:nvPr/>
        </p:nvSpPr>
        <p:spPr>
          <a:xfrm>
            <a:off x="1708328" y="5628118"/>
            <a:ext cx="3067596" cy="647027"/>
          </a:xfrm>
          <a:prstGeom prst="rect">
            <a:avLst/>
          </a:prstGeom>
          <a:solidFill>
            <a:srgbClr val="0B6A4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>
                <a:solidFill>
                  <a:schemeClr val="bg1"/>
                </a:solidFill>
              </a:rPr>
              <a:t>Mujtaba Ibrahim</a:t>
            </a:r>
            <a:endParaRPr lang="en-US" sz="2400" b="1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BB01BBF-7C93-525D-4C0E-646177C8C97F}"/>
              </a:ext>
            </a:extLst>
          </p:cNvPr>
          <p:cNvSpPr txBox="1">
            <a:spLocks/>
          </p:cNvSpPr>
          <p:nvPr/>
        </p:nvSpPr>
        <p:spPr>
          <a:xfrm>
            <a:off x="1708328" y="6243058"/>
            <a:ext cx="3067596" cy="3235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>
                <a:latin typeface="+mn-lt"/>
              </a:rPr>
              <a:t>2021 Recipient</a:t>
            </a:r>
            <a:endParaRPr lang="en-US" sz="2000" b="1">
              <a:latin typeface="+mn-lt"/>
              <a:cs typeface="Calibri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4AEA5D-FB92-5A7D-AADB-EA05FDDFD70E}"/>
              </a:ext>
            </a:extLst>
          </p:cNvPr>
          <p:cNvSpPr txBox="1"/>
          <p:nvPr/>
        </p:nvSpPr>
        <p:spPr>
          <a:xfrm>
            <a:off x="9080500" y="6404815"/>
            <a:ext cx="2339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Photo credit: saskmedstudents.com</a:t>
            </a:r>
          </a:p>
        </p:txBody>
      </p:sp>
    </p:spTree>
    <p:extLst>
      <p:ext uri="{BB962C8B-B14F-4D97-AF65-F5344CB8AC3E}">
        <p14:creationId xmlns:p14="http://schemas.microsoft.com/office/powerpoint/2010/main" val="419924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B063BD-5F94-286E-6CD3-1B986271B4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0" t="11233" r="16459" b="9093"/>
          <a:stretch/>
        </p:blipFill>
        <p:spPr>
          <a:xfrm rot="20661295">
            <a:off x="493550" y="872836"/>
            <a:ext cx="3867721" cy="56664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865944" y="1649079"/>
            <a:ext cx="8326056" cy="1569660"/>
          </a:xfrm>
          <a:prstGeom prst="rect">
            <a:avLst/>
          </a:prstGeom>
          <a:solidFill>
            <a:srgbClr val="0B6A4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bg1"/>
                </a:solidFill>
              </a:rPr>
              <a:t>Blaine and Pat </a:t>
            </a:r>
            <a:r>
              <a:rPr lang="en-US" sz="2400" b="1" err="1">
                <a:solidFill>
                  <a:schemeClr val="bg1"/>
                </a:solidFill>
              </a:rPr>
              <a:t>Holmlund</a:t>
            </a:r>
            <a:r>
              <a:rPr lang="en-US" sz="2400" b="1">
                <a:solidFill>
                  <a:schemeClr val="bg1"/>
                </a:solidFill>
              </a:rPr>
              <a:t> Scholarship for First Nations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err="1">
                <a:solidFill>
                  <a:schemeClr val="bg1"/>
                </a:solidFill>
              </a:rPr>
              <a:t>USask</a:t>
            </a:r>
            <a:r>
              <a:rPr lang="en-US" sz="2400" b="1">
                <a:solidFill>
                  <a:schemeClr val="bg1"/>
                </a:solidFill>
              </a:rPr>
              <a:t> Library Archives, Annual Campaign, and other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err="1">
                <a:solidFill>
                  <a:schemeClr val="bg1"/>
                </a:solidFill>
              </a:rPr>
              <a:t>Sigga</a:t>
            </a:r>
            <a:r>
              <a:rPr lang="en-US" sz="2400" b="1">
                <a:solidFill>
                  <a:schemeClr val="bg1"/>
                </a:solidFill>
              </a:rPr>
              <a:t> Christianson Houston Travel Award (</a:t>
            </a:r>
            <a:r>
              <a:rPr lang="en-US" sz="2400" b="1" err="1">
                <a:solidFill>
                  <a:schemeClr val="bg1"/>
                </a:solidFill>
              </a:rPr>
              <a:t>UManitoba</a:t>
            </a:r>
            <a:r>
              <a:rPr lang="en-US" sz="2400" b="1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bg1"/>
                </a:solidFill>
              </a:rPr>
              <a:t>Friends of </a:t>
            </a:r>
            <a:r>
              <a:rPr lang="en-US" sz="2400" b="1" err="1">
                <a:solidFill>
                  <a:schemeClr val="bg1"/>
                </a:solidFill>
              </a:rPr>
              <a:t>Wanuskewin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82B240-6C75-B57B-1B50-646E207E62DA}"/>
              </a:ext>
            </a:extLst>
          </p:cNvPr>
          <p:cNvSpPr txBox="1"/>
          <p:nvPr/>
        </p:nvSpPr>
        <p:spPr>
          <a:xfrm>
            <a:off x="0" y="0"/>
            <a:ext cx="6410236" cy="646331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FFFFFF"/>
                </a:solidFill>
              </a:rPr>
              <a:t>Philanthropy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7D82D2-0496-C8DC-9825-C03016EE32ED}"/>
              </a:ext>
            </a:extLst>
          </p:cNvPr>
          <p:cNvSpPr txBox="1"/>
          <p:nvPr/>
        </p:nvSpPr>
        <p:spPr>
          <a:xfrm>
            <a:off x="3865944" y="941193"/>
            <a:ext cx="6157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0B6A41"/>
                </a:solidFill>
                <a:effectLst>
                  <a:outerShdw blurRad="76200" dist="762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Contributed to:</a:t>
            </a:r>
            <a:endParaRPr lang="en-US" sz="4000" b="1">
              <a:solidFill>
                <a:schemeClr val="bg1"/>
              </a:solidFill>
              <a:effectLst>
                <a:outerShdw blurRad="76200" dist="762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A613F6-8AD1-534D-AED6-6A59D349BF1E}"/>
              </a:ext>
            </a:extLst>
          </p:cNvPr>
          <p:cNvSpPr txBox="1"/>
          <p:nvPr/>
        </p:nvSpPr>
        <p:spPr>
          <a:xfrm>
            <a:off x="4699322" y="3888897"/>
            <a:ext cx="7492678" cy="2246769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	Houston was a donor and charter member…[whose] gift will help preserve forever the natural and historic resources of this great and ancient land for the enjoyment of this and future generations.”</a:t>
            </a:r>
          </a:p>
        </p:txBody>
      </p:sp>
      <p:pic>
        <p:nvPicPr>
          <p:cNvPr id="12" name="Graphic 11" descr="Open quotation mark with solid fill">
            <a:extLst>
              <a:ext uri="{FF2B5EF4-FFF2-40B4-BE49-F238E27FC236}">
                <a16:creationId xmlns:a16="http://schemas.microsoft.com/office/drawing/2014/main" id="{EFEEED6B-82C8-CC14-4AB2-863F23155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4367" y="3249642"/>
            <a:ext cx="1497002" cy="149700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B532AC-C05E-5737-0B8D-F1528C14D808}"/>
              </a:ext>
            </a:extLst>
          </p:cNvPr>
          <p:cNvSpPr txBox="1"/>
          <p:nvPr/>
        </p:nvSpPr>
        <p:spPr>
          <a:xfrm>
            <a:off x="6869061" y="5916807"/>
            <a:ext cx="3507554" cy="40011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i="1"/>
              <a:t>– </a:t>
            </a:r>
            <a:r>
              <a:rPr lang="en-US" sz="2000" i="1" err="1"/>
              <a:t>Wanuskewin</a:t>
            </a:r>
            <a:r>
              <a:rPr lang="en-US" sz="2000" i="1"/>
              <a:t> Heritage Park</a:t>
            </a:r>
          </a:p>
        </p:txBody>
      </p:sp>
    </p:spTree>
    <p:extLst>
      <p:ext uri="{BB962C8B-B14F-4D97-AF65-F5344CB8AC3E}">
        <p14:creationId xmlns:p14="http://schemas.microsoft.com/office/powerpoint/2010/main" val="17598334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" r="1"/>
          <a:stretch/>
        </p:blipFill>
        <p:spPr>
          <a:xfrm rot="21172489">
            <a:off x="370742" y="1578687"/>
            <a:ext cx="6410237" cy="24032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5861" y="4190729"/>
            <a:ext cx="4791918" cy="1569660"/>
          </a:xfrm>
          <a:prstGeom prst="rect">
            <a:avLst/>
          </a:prstGeom>
          <a:solidFill>
            <a:srgbClr val="0B6A4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“The couple honoured their </a:t>
            </a:r>
            <a:r>
              <a:rPr lang="en-US" sz="2400" b="1">
                <a:solidFill>
                  <a:srgbClr val="FFFFFF"/>
                </a:solidFill>
              </a:rPr>
              <a:t>deep love of nature </a:t>
            </a:r>
            <a:r>
              <a:rPr lang="en-US" sz="2400">
                <a:solidFill>
                  <a:srgbClr val="FFFFFF"/>
                </a:solidFill>
              </a:rPr>
              <a:t>… [through a gift] dedicated to monitoring and education activities.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27113"/>
            <a:ext cx="29427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University Archives &amp; Special Collections, CJ Houston </a:t>
            </a:r>
            <a:r>
              <a:rPr lang="en-US" sz="1100" err="1"/>
              <a:t>fonds</a:t>
            </a:r>
            <a:r>
              <a:rPr lang="en-US" sz="1100"/>
              <a:t>, MG 164, box 58, file 196.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E5E3C9-5533-ABBC-77A0-31B4F60C76C0}"/>
              </a:ext>
            </a:extLst>
          </p:cNvPr>
          <p:cNvSpPr txBox="1"/>
          <p:nvPr/>
        </p:nvSpPr>
        <p:spPr>
          <a:xfrm>
            <a:off x="0" y="0"/>
            <a:ext cx="6410236" cy="646331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FFFFFF"/>
                </a:solidFill>
              </a:rPr>
              <a:t>Philanthropy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8DC8D8-955D-F3F9-3A57-16637302016E}"/>
              </a:ext>
            </a:extLst>
          </p:cNvPr>
          <p:cNvSpPr txBox="1"/>
          <p:nvPr/>
        </p:nvSpPr>
        <p:spPr>
          <a:xfrm>
            <a:off x="7157213" y="700516"/>
            <a:ext cx="4683688" cy="1754326"/>
          </a:xfrm>
          <a:prstGeom prst="rect">
            <a:avLst/>
          </a:prstGeom>
          <a:solidFill>
            <a:srgbClr val="0B6A4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Donation of stock to </a:t>
            </a:r>
          </a:p>
          <a:p>
            <a:r>
              <a:rPr lang="en-US" sz="3600" b="1">
                <a:solidFill>
                  <a:srgbClr val="FFFFFF"/>
                </a:solidFill>
              </a:rPr>
              <a:t>Last Mountain Lake National Wildlife Area</a:t>
            </a:r>
            <a:r>
              <a:rPr lang="en-US" sz="36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CE09A4-4DB7-A28C-4CCD-B342C97E6517}"/>
              </a:ext>
            </a:extLst>
          </p:cNvPr>
          <p:cNvSpPr txBox="1"/>
          <p:nvPr/>
        </p:nvSpPr>
        <p:spPr>
          <a:xfrm>
            <a:off x="7157214" y="2413337"/>
            <a:ext cx="468368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Canada’s first protected wildlife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First federal bird sanctuary preserved in North America</a:t>
            </a:r>
          </a:p>
        </p:txBody>
      </p:sp>
      <p:pic>
        <p:nvPicPr>
          <p:cNvPr id="11" name="Graphic 10" descr="Open quotation mark with solid fill">
            <a:extLst>
              <a:ext uri="{FF2B5EF4-FFF2-40B4-BE49-F238E27FC236}">
                <a16:creationId xmlns:a16="http://schemas.microsoft.com/office/drawing/2014/main" id="{22C7680C-0895-A488-B960-2DE05274C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7075054" y="4886757"/>
            <a:ext cx="1414384" cy="141438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82990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"/>
          <a:stretch/>
        </p:blipFill>
        <p:spPr>
          <a:xfrm>
            <a:off x="0" y="323165"/>
            <a:ext cx="6410236" cy="66550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DFBAF8-007C-54F4-5103-FCED59168527}"/>
              </a:ext>
            </a:extLst>
          </p:cNvPr>
          <p:cNvSpPr txBox="1"/>
          <p:nvPr/>
        </p:nvSpPr>
        <p:spPr>
          <a:xfrm>
            <a:off x="6410237" y="2171272"/>
            <a:ext cx="5781764" cy="2739211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  <a:cs typeface="Calibri"/>
              </a:rPr>
              <a:t>Recipients of the</a:t>
            </a:r>
          </a:p>
          <a:p>
            <a:pPr algn="ctr"/>
            <a:r>
              <a:rPr lang="en-US" sz="3600" b="1">
                <a:solidFill>
                  <a:srgbClr val="FFFFFF"/>
                </a:solidFill>
                <a:cs typeface="Calibri"/>
              </a:rPr>
              <a:t>Honoured Supporter Award </a:t>
            </a:r>
          </a:p>
          <a:p>
            <a:pPr algn="ctr"/>
            <a:endParaRPr lang="en-US" sz="2800" b="1">
              <a:solidFill>
                <a:srgbClr val="FFFFFF"/>
              </a:solidFill>
            </a:endParaRPr>
          </a:p>
          <a:p>
            <a:pPr algn="ctr"/>
            <a:r>
              <a:rPr lang="en-US" sz="1600" b="1">
                <a:solidFill>
                  <a:srgbClr val="FFFFFF"/>
                </a:solidFill>
              </a:rPr>
              <a:t>Association of Fundraising Professionals (AFP) Saskatoon Chapter National Philanthropy Day, 2010</a:t>
            </a:r>
          </a:p>
          <a:p>
            <a:pPr algn="ctr"/>
            <a:endParaRPr lang="en-US" sz="2000" b="1">
              <a:solidFill>
                <a:srgbClr val="FFFFFF"/>
              </a:solidFill>
            </a:endParaRPr>
          </a:p>
          <a:p>
            <a:pPr algn="ctr"/>
            <a:r>
              <a:rPr lang="en-US" sz="1600" b="1">
                <a:solidFill>
                  <a:srgbClr val="FFFFFF"/>
                </a:solidFill>
              </a:rPr>
              <a:t>Nominated by the University of Saskatchewan</a:t>
            </a:r>
            <a:r>
              <a:rPr lang="en-US" sz="2000" b="1">
                <a:solidFill>
                  <a:srgbClr val="FFFFFF"/>
                </a:solidFill>
              </a:rPr>
              <a:t> </a:t>
            </a:r>
            <a:endParaRPr lang="en-US" sz="2000" b="1">
              <a:solidFill>
                <a:srgbClr val="FFFFFF"/>
              </a:solidFill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F02925-13F5-CDA9-0ED2-C161C6EF4264}"/>
              </a:ext>
            </a:extLst>
          </p:cNvPr>
          <p:cNvSpPr txBox="1"/>
          <p:nvPr/>
        </p:nvSpPr>
        <p:spPr>
          <a:xfrm>
            <a:off x="0" y="0"/>
            <a:ext cx="6410236" cy="646331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FFFFFF"/>
                </a:solidFill>
              </a:rPr>
              <a:t>Philanthropy</a:t>
            </a:r>
          </a:p>
        </p:txBody>
      </p:sp>
    </p:spTree>
    <p:extLst>
      <p:ext uri="{BB962C8B-B14F-4D97-AF65-F5344CB8AC3E}">
        <p14:creationId xmlns:p14="http://schemas.microsoft.com/office/powerpoint/2010/main" val="36135919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7D78A5-66DF-0AD0-0822-256696BF01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7" b="12293"/>
          <a:stretch/>
        </p:blipFill>
        <p:spPr>
          <a:xfrm rot="21600000"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25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7350" y="5744648"/>
            <a:ext cx="2863780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200" b="1">
                <a:solidFill>
                  <a:srgbClr val="0B6A41"/>
                </a:solidFill>
              </a:rPr>
              <a:t>Stuart and Mary Houston, 60</a:t>
            </a:r>
            <a:r>
              <a:rPr lang="en-US" sz="1200" b="1" baseline="30000">
                <a:solidFill>
                  <a:srgbClr val="0B6A41"/>
                </a:solidFill>
              </a:rPr>
              <a:t>th</a:t>
            </a:r>
            <a:r>
              <a:rPr lang="en-US" sz="1200" b="1">
                <a:solidFill>
                  <a:srgbClr val="0B6A41"/>
                </a:solidFill>
              </a:rPr>
              <a:t> Wedding Anniversary, 2011. </a:t>
            </a:r>
          </a:p>
          <a:p>
            <a:pPr algn="r"/>
            <a:r>
              <a:rPr lang="en-US" sz="1200" b="1">
                <a:solidFill>
                  <a:srgbClr val="0B6A41"/>
                </a:solidFill>
              </a:rPr>
              <a:t>Photographer: Cathy Knowles.</a:t>
            </a:r>
            <a:endParaRPr lang="en-US" sz="1200" b="1">
              <a:solidFill>
                <a:srgbClr val="0B6A41"/>
              </a:solidFill>
              <a:cs typeface="Calibri"/>
            </a:endParaRPr>
          </a:p>
          <a:p>
            <a:pPr algn="r"/>
            <a:endParaRPr lang="en-US" sz="1200"/>
          </a:p>
          <a:p>
            <a:pPr algn="r"/>
            <a:r>
              <a:rPr lang="en-US" sz="900"/>
              <a:t>University Archives &amp; Special Collections, MG 164, CS Houston fonds, box 56, file 160.</a:t>
            </a:r>
            <a:endParaRPr lang="en-US" sz="900">
              <a:cs typeface="Calibri"/>
            </a:endParaRPr>
          </a:p>
        </p:txBody>
      </p:sp>
      <p:pic>
        <p:nvPicPr>
          <p:cNvPr id="7" name="Picture 6" descr="A person and person smiling&#10;&#10;Description automatically generated with low confidence">
            <a:extLst>
              <a:ext uri="{FF2B5EF4-FFF2-40B4-BE49-F238E27FC236}">
                <a16:creationId xmlns:a16="http://schemas.microsoft.com/office/drawing/2014/main" id="{5128C6EF-F776-E8D4-8562-0682CADAC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264" y="472477"/>
            <a:ext cx="7095193" cy="514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25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CF58E97-24CF-02E8-C40D-D37BAFCAE1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4"/>
          <a:stretch/>
        </p:blipFill>
        <p:spPr>
          <a:xfrm>
            <a:off x="-7232" y="589324"/>
            <a:ext cx="8652411" cy="6268676"/>
          </a:xfrm>
          <a:prstGeom prst="rect">
            <a:avLst/>
          </a:prstGeom>
        </p:spPr>
      </p:pic>
      <p:pic>
        <p:nvPicPr>
          <p:cNvPr id="17" name="Picture 16" descr="A person wearing a hat and sunglasses&#10;&#10;Description automatically generated with low confidence">
            <a:extLst>
              <a:ext uri="{FF2B5EF4-FFF2-40B4-BE49-F238E27FC236}">
                <a16:creationId xmlns:a16="http://schemas.microsoft.com/office/drawing/2014/main" id="{12794B0F-40B8-9945-ACD7-3C3ED82779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93"/>
          <a:stretch/>
        </p:blipFill>
        <p:spPr>
          <a:xfrm>
            <a:off x="7262446" y="0"/>
            <a:ext cx="4929554" cy="68619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3CF476B-24C1-F7FA-B4A8-C392E543166C}"/>
              </a:ext>
            </a:extLst>
          </p:cNvPr>
          <p:cNvSpPr txBox="1"/>
          <p:nvPr/>
        </p:nvSpPr>
        <p:spPr>
          <a:xfrm>
            <a:off x="-7232" y="4556344"/>
            <a:ext cx="7099069" cy="1231106"/>
          </a:xfrm>
          <a:prstGeom prst="rect">
            <a:avLst/>
          </a:prstGeom>
          <a:solidFill>
            <a:srgbClr val="0B6A41"/>
          </a:solidFill>
        </p:spPr>
        <p:txBody>
          <a:bodyPr wrap="square">
            <a:spAutoFit/>
          </a:bodyPr>
          <a:lstStyle/>
          <a:p>
            <a:r>
              <a:rPr lang="en-CA" sz="2000" b="1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Dr. Clarence (C.J.) Houston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advocated for a universal provincial health plan in 1943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 of the SK College of Physicians and Surgeons (1947)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 of the Medical Council of Canada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E583DE-FA5E-2D37-A096-A8772513F416}"/>
              </a:ext>
            </a:extLst>
          </p:cNvPr>
          <p:cNvSpPr txBox="1"/>
          <p:nvPr/>
        </p:nvSpPr>
        <p:spPr>
          <a:xfrm>
            <a:off x="6285053" y="3386588"/>
            <a:ext cx="5906947" cy="954107"/>
          </a:xfrm>
          <a:prstGeom prst="rect">
            <a:avLst/>
          </a:prstGeom>
          <a:solidFill>
            <a:srgbClr val="0B6A41"/>
          </a:solidFill>
        </p:spPr>
        <p:txBody>
          <a:bodyPr wrap="square">
            <a:spAutoFit/>
          </a:bodyPr>
          <a:lstStyle/>
          <a:p>
            <a:r>
              <a:rPr lang="en-CA" sz="2000" b="1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Dr. </a:t>
            </a:r>
            <a:r>
              <a:rPr lang="en-CA" sz="2000" b="1" err="1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Sigridur</a:t>
            </a:r>
            <a:r>
              <a:rPr lang="en-CA" sz="2000" b="1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CA" sz="2000" b="1" err="1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Sigga</a:t>
            </a:r>
            <a:r>
              <a:rPr lang="en-CA" sz="2000" b="1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Christianson Houston </a:t>
            </a:r>
            <a:r>
              <a:rPr lang="en-CA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Pioneering Saskatchewan female physician and Canada’s first </a:t>
            </a:r>
            <a:r>
              <a:rPr lang="en-US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female doctor of Icelandic descent.</a:t>
            </a:r>
            <a:endParaRPr lang="en-US" sz="200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8BB703-8493-932F-6461-3CB487F62B12}"/>
              </a:ext>
            </a:extLst>
          </p:cNvPr>
          <p:cNvSpPr txBox="1"/>
          <p:nvPr/>
        </p:nvSpPr>
        <p:spPr>
          <a:xfrm>
            <a:off x="9759125" y="6382427"/>
            <a:ext cx="27400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Credit: New Iceland Heritage Museum, NIHM.ca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46CE4B-819F-9015-1030-0B4587B7735B}"/>
              </a:ext>
            </a:extLst>
          </p:cNvPr>
          <p:cNvSpPr txBox="1"/>
          <p:nvPr/>
        </p:nvSpPr>
        <p:spPr>
          <a:xfrm>
            <a:off x="1" y="0"/>
            <a:ext cx="7262446" cy="584775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Leading the way in Saskatchewan health</a:t>
            </a:r>
            <a:endParaRPr lang="en-US" sz="3200" b="1">
              <a:solidFill>
                <a:srgbClr val="FFFF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45E590-7B9E-4E38-D96D-C9954517240A}"/>
              </a:ext>
            </a:extLst>
          </p:cNvPr>
          <p:cNvSpPr txBox="1"/>
          <p:nvPr/>
        </p:nvSpPr>
        <p:spPr>
          <a:xfrm>
            <a:off x="0" y="6583987"/>
            <a:ext cx="54437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Credit: Sasktoday.ca, sasktoday.ca/central/opinion/history-corner-stuart-houston-4145464</a:t>
            </a:r>
          </a:p>
        </p:txBody>
      </p:sp>
    </p:spTree>
    <p:extLst>
      <p:ext uri="{BB962C8B-B14F-4D97-AF65-F5344CB8AC3E}">
        <p14:creationId xmlns:p14="http://schemas.microsoft.com/office/powerpoint/2010/main" val="3079733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E6AB4A-879C-2F8C-1538-931B29E03C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4" b="7404"/>
          <a:stretch/>
        </p:blipFill>
        <p:spPr>
          <a:xfrm>
            <a:off x="0" y="-1"/>
            <a:ext cx="12192000" cy="44971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03014" y="4497184"/>
            <a:ext cx="6888986" cy="1200329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Mary and Stuart worked together to advance ornithology, history of Saskatchewan medicine, philanthropy, public policy, and other shared passions.</a:t>
            </a:r>
            <a:endParaRPr lang="en-US" i="1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89B1E6-AC5C-8D52-D1D7-9964AD2F2353}"/>
              </a:ext>
            </a:extLst>
          </p:cNvPr>
          <p:cNvSpPr txBox="1"/>
          <p:nvPr/>
        </p:nvSpPr>
        <p:spPr>
          <a:xfrm>
            <a:off x="0" y="0"/>
            <a:ext cx="6410236" cy="646331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Deep </a:t>
            </a:r>
            <a:r>
              <a:rPr lang="en-US" sz="3600" b="1">
                <a:solidFill>
                  <a:srgbClr val="FFFFFF"/>
                </a:solidFill>
              </a:rPr>
              <a:t>collaboration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003F4E-F9C3-B90B-927E-D7509302B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0305"/>
            <a:ext cx="1845425" cy="23576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A4AB94-8988-D787-8F45-874C66EF8EE7}"/>
              </a:ext>
            </a:extLst>
          </p:cNvPr>
          <p:cNvSpPr txBox="1"/>
          <p:nvPr/>
        </p:nvSpPr>
        <p:spPr>
          <a:xfrm>
            <a:off x="9177251" y="6396335"/>
            <a:ext cx="2899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Stuart and Mary Houston at Redberry Lake. Photo credit: Dr. John Gerrard Sr., </a:t>
            </a:r>
          </a:p>
        </p:txBody>
      </p:sp>
    </p:spTree>
    <p:extLst>
      <p:ext uri="{BB962C8B-B14F-4D97-AF65-F5344CB8AC3E}">
        <p14:creationId xmlns:p14="http://schemas.microsoft.com/office/powerpoint/2010/main" val="3133373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ass, outdoor, person, plant&#10;&#10;Description automatically generated">
            <a:extLst>
              <a:ext uri="{FF2B5EF4-FFF2-40B4-BE49-F238E27FC236}">
                <a16:creationId xmlns:a16="http://schemas.microsoft.com/office/drawing/2014/main" id="{4F1A7310-0958-2050-9EB6-CF02A9E967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1" b="17017"/>
          <a:stretch/>
        </p:blipFill>
        <p:spPr>
          <a:xfrm>
            <a:off x="0" y="0"/>
            <a:ext cx="6662194" cy="703282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1ADC875-807B-D100-376A-63F6482CA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194" y="-2540"/>
            <a:ext cx="5529806" cy="38722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BC0589-9819-57D9-FC16-4CFCAF7B1EC8}"/>
              </a:ext>
            </a:extLst>
          </p:cNvPr>
          <p:cNvSpPr txBox="1"/>
          <p:nvPr/>
        </p:nvSpPr>
        <p:spPr>
          <a:xfrm>
            <a:off x="0" y="0"/>
            <a:ext cx="6410236" cy="646331"/>
          </a:xfrm>
          <a:prstGeom prst="rect">
            <a:avLst/>
          </a:prstGeom>
          <a:solidFill>
            <a:srgbClr val="0B6A4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Deep </a:t>
            </a:r>
            <a:r>
              <a:rPr lang="en-US" sz="3600" b="1">
                <a:solidFill>
                  <a:srgbClr val="FFFFFF"/>
                </a:solidFill>
              </a:rPr>
              <a:t>collaboration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0346E9-F2AA-93B6-DC50-9F1D0A51DD69}"/>
              </a:ext>
            </a:extLst>
          </p:cNvPr>
          <p:cNvSpPr txBox="1"/>
          <p:nvPr/>
        </p:nvSpPr>
        <p:spPr>
          <a:xfrm>
            <a:off x="6662194" y="3647281"/>
            <a:ext cx="5529806" cy="3385542"/>
          </a:xfrm>
          <a:prstGeom prst="rect">
            <a:avLst/>
          </a:prstGeom>
          <a:solidFill>
            <a:srgbClr val="0B6A41"/>
          </a:solidFill>
        </p:spPr>
        <p:txBody>
          <a:bodyPr wrap="square">
            <a:spAutoFit/>
          </a:bodyPr>
          <a:lstStyle/>
          <a:p>
            <a:pPr lvl="2"/>
            <a:endParaRPr lang="en-US" sz="2800">
              <a:solidFill>
                <a:srgbClr val="FFFFFF"/>
              </a:solidFill>
            </a:endParaRPr>
          </a:p>
          <a:p>
            <a:pPr lvl="2"/>
            <a:endParaRPr lang="en-US" sz="2800">
              <a:solidFill>
                <a:srgbClr val="FFFFFF"/>
              </a:solidFill>
            </a:endParaRPr>
          </a:p>
          <a:p>
            <a:pPr lvl="1"/>
            <a:r>
              <a:rPr lang="en-US" sz="2800">
                <a:solidFill>
                  <a:schemeClr val="bg1"/>
                </a:solidFill>
              </a:rPr>
              <a:t>About half of the Bohemian Waxwing band recoveries for North America resulted from rings she (Mary) placed on the waxwings.” – </a:t>
            </a:r>
            <a:r>
              <a:rPr lang="en-US" sz="2000" i="1">
                <a:solidFill>
                  <a:schemeClr val="bg1"/>
                </a:solidFill>
              </a:rPr>
              <a:t>Stuart Houston</a:t>
            </a:r>
            <a:endParaRPr lang="en-US" sz="2000" b="1" i="1">
              <a:solidFill>
                <a:schemeClr val="bg1"/>
              </a:solidFill>
            </a:endParaRPr>
          </a:p>
          <a:p>
            <a:pPr lvl="1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Graphic 5" descr="Open quotation mark with solid fill">
            <a:extLst>
              <a:ext uri="{FF2B5EF4-FFF2-40B4-BE49-F238E27FC236}">
                <a16:creationId xmlns:a16="http://schemas.microsoft.com/office/drawing/2014/main" id="{ECB4EB4E-069E-837C-D02D-DE7B4EC24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62194" y="3210719"/>
            <a:ext cx="1497002" cy="14970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B83F67B-47DC-7458-16F8-E677C7F61931}"/>
              </a:ext>
            </a:extLst>
          </p:cNvPr>
          <p:cNvSpPr txBox="1"/>
          <p:nvPr/>
        </p:nvSpPr>
        <p:spPr>
          <a:xfrm>
            <a:off x="9262457" y="6771213"/>
            <a:ext cx="45948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/>
              <a:t>Credit: William </a:t>
            </a:r>
            <a:r>
              <a:rPr lang="en-US" sz="1050" err="1"/>
              <a:t>DeKay</a:t>
            </a:r>
            <a:r>
              <a:rPr lang="en-US" sz="1050"/>
              <a:t> photo/The Western Producer</a:t>
            </a:r>
          </a:p>
        </p:txBody>
      </p:sp>
    </p:spTree>
    <p:extLst>
      <p:ext uri="{BB962C8B-B14F-4D97-AF65-F5344CB8AC3E}">
        <p14:creationId xmlns:p14="http://schemas.microsoft.com/office/powerpoint/2010/main" val="2844699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99669E-01EC-BF4F-40C4-CC76C9601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0888">
            <a:off x="85192" y="474754"/>
            <a:ext cx="4514785" cy="628994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317F9C-831C-5A2A-9E66-16066C222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6280220" cy="562708"/>
          </a:xfrm>
          <a:solidFill>
            <a:srgbClr val="0B6A41"/>
          </a:solidFill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Prolific naturalists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72A1AB-DBD7-3328-A53E-0BC19B2C0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793" y="562709"/>
            <a:ext cx="3764834" cy="589869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2E3978-D531-578C-452A-0AE189A095FD}"/>
              </a:ext>
            </a:extLst>
          </p:cNvPr>
          <p:cNvSpPr txBox="1"/>
          <p:nvPr/>
        </p:nvSpPr>
        <p:spPr>
          <a:xfrm>
            <a:off x="9659008" y="6304002"/>
            <a:ext cx="25329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University Archives &amp; Special Collections, University Authors, QL 685.S2H8, QL685 .H84 1959, QL685.5 .S2 H68 2003</a:t>
            </a:r>
          </a:p>
          <a:p>
            <a:endParaRPr lang="en-US" sz="1100"/>
          </a:p>
          <a:p>
            <a:endParaRPr lang="en-US" sz="1100"/>
          </a:p>
          <a:p>
            <a:endParaRPr lang="en-US" sz="11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26557B-D135-17FF-F1CA-FF3EFED484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6938">
            <a:off x="7070878" y="-5742"/>
            <a:ext cx="4145960" cy="645564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79F4ED-25C8-65D0-3E95-3BCA85E27717}"/>
              </a:ext>
            </a:extLst>
          </p:cNvPr>
          <p:cNvSpPr txBox="1"/>
          <p:nvPr/>
        </p:nvSpPr>
        <p:spPr>
          <a:xfrm>
            <a:off x="8701224" y="4191975"/>
            <a:ext cx="3490776" cy="1631216"/>
          </a:xfrm>
          <a:prstGeom prst="rect">
            <a:avLst/>
          </a:prstGeom>
          <a:solidFill>
            <a:srgbClr val="0B6A41"/>
          </a:solidFill>
        </p:spPr>
        <p:txBody>
          <a:bodyPr wrap="square">
            <a:spAutoFit/>
          </a:bodyPr>
          <a:lstStyle/>
          <a:p>
            <a:r>
              <a:rPr lang="en-CA" sz="2000" b="1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Four</a:t>
            </a:r>
            <a:r>
              <a:rPr lang="en-CA" sz="200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CA" sz="2000" b="1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books</a:t>
            </a:r>
            <a:r>
              <a:rPr lang="en-CA" sz="200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CA" sz="20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 Saskatchewan natural history.</a:t>
            </a:r>
          </a:p>
          <a:p>
            <a:r>
              <a:rPr lang="en-CA" sz="2000" b="1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311 articles </a:t>
            </a:r>
            <a:r>
              <a:rPr lang="en-CA" sz="20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ornithology and natural history journals.</a:t>
            </a: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768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888" y="0"/>
            <a:ext cx="672084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5736" y="6423540"/>
            <a:ext cx="3067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UASC, MG 172, Hans </a:t>
            </a:r>
            <a:r>
              <a:rPr lang="en-US" sz="1000" err="1"/>
              <a:t>Dommasch</a:t>
            </a:r>
            <a:r>
              <a:rPr lang="en-US" sz="1000"/>
              <a:t> </a:t>
            </a:r>
            <a:r>
              <a:rPr lang="en-US" sz="1000" err="1"/>
              <a:t>fonds</a:t>
            </a:r>
            <a:r>
              <a:rPr lang="en-US" sz="1000"/>
              <a:t>, Box 58, file Dr. Stuart Houston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3519" y="0"/>
            <a:ext cx="6888481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E032AC5-C7E5-2D78-2D0F-0616D0831E2D}"/>
              </a:ext>
            </a:extLst>
          </p:cNvPr>
          <p:cNvSpPr txBox="1">
            <a:spLocks/>
          </p:cNvSpPr>
          <p:nvPr/>
        </p:nvSpPr>
        <p:spPr>
          <a:xfrm>
            <a:off x="-329888" y="0"/>
            <a:ext cx="5633408" cy="677109"/>
          </a:xfrm>
          <a:prstGeom prst="rect">
            <a:avLst/>
          </a:prstGeom>
          <a:solidFill>
            <a:srgbClr val="0B6A4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>
              <a:solidFill>
                <a:srgbClr val="0B6A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E5C135-E69B-6EB0-846F-87E484F1ACCE}"/>
              </a:ext>
            </a:extLst>
          </p:cNvPr>
          <p:cNvSpPr txBox="1"/>
          <p:nvPr/>
        </p:nvSpPr>
        <p:spPr>
          <a:xfrm>
            <a:off x="9674029" y="6446997"/>
            <a:ext cx="49070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Photos by Hans </a:t>
            </a:r>
            <a:r>
              <a:rPr lang="en-US" sz="1600" b="1" err="1">
                <a:solidFill>
                  <a:schemeClr val="bg1"/>
                </a:solidFill>
              </a:rPr>
              <a:t>Dommasch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-329890" y="-24786"/>
            <a:ext cx="5633407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Stuart banding a Great Horned Owl</a:t>
            </a:r>
          </a:p>
          <a:p>
            <a:r>
              <a:rPr lang="en-US" sz="1400" b="1">
                <a:solidFill>
                  <a:schemeClr val="bg1"/>
                </a:solidFill>
              </a:rPr>
              <a:t>12 miles west of Saskatoon, May 20, 1966</a:t>
            </a:r>
            <a:endParaRPr lang="en-US" sz="1400" b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9450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8" t="688" r="12191" b="357"/>
          <a:stretch/>
        </p:blipFill>
        <p:spPr>
          <a:xfrm>
            <a:off x="4430095" y="1"/>
            <a:ext cx="7761905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4"/>
          <a:stretch/>
        </p:blipFill>
        <p:spPr>
          <a:xfrm>
            <a:off x="-12338" y="548155"/>
            <a:ext cx="5111262" cy="633015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E032AC5-C7E5-2D78-2D0F-0616D0831E2D}"/>
              </a:ext>
            </a:extLst>
          </p:cNvPr>
          <p:cNvSpPr txBox="1">
            <a:spLocks/>
          </p:cNvSpPr>
          <p:nvPr/>
        </p:nvSpPr>
        <p:spPr>
          <a:xfrm>
            <a:off x="-24675" y="-12393"/>
            <a:ext cx="5135937" cy="677109"/>
          </a:xfrm>
          <a:prstGeom prst="rect">
            <a:avLst/>
          </a:prstGeom>
          <a:solidFill>
            <a:srgbClr val="0B6A4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>
              <a:solidFill>
                <a:srgbClr val="0B6A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24675" y="-20311"/>
            <a:ext cx="563340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Mary on birding expeditions</a:t>
            </a:r>
          </a:p>
        </p:txBody>
      </p:sp>
    </p:spTree>
    <p:extLst>
      <p:ext uri="{BB962C8B-B14F-4D97-AF65-F5344CB8AC3E}">
        <p14:creationId xmlns:p14="http://schemas.microsoft.com/office/powerpoint/2010/main" val="728587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21d7894-6699-4274-9ee6-2b53eb528866">
      <UserInfo>
        <DisplayName>Warden, Kathryn</DisplayName>
        <AccountId>13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994BB3E729EC49897AB60D9EDAA587" ma:contentTypeVersion="6" ma:contentTypeDescription="Create a new document." ma:contentTypeScope="" ma:versionID="9eb1545ad38599ce23b3f770a1bf7458">
  <xsd:schema xmlns:xsd="http://www.w3.org/2001/XMLSchema" xmlns:xs="http://www.w3.org/2001/XMLSchema" xmlns:p="http://schemas.microsoft.com/office/2006/metadata/properties" xmlns:ns2="e7b8f5fc-5d09-4e7b-aab1-5957394f9ded" xmlns:ns3="421d7894-6699-4274-9ee6-2b53eb528866" targetNamespace="http://schemas.microsoft.com/office/2006/metadata/properties" ma:root="true" ma:fieldsID="5bac1076b68cc651066c6304c0276ab5" ns2:_="" ns3:_="">
    <xsd:import namespace="e7b8f5fc-5d09-4e7b-aab1-5957394f9ded"/>
    <xsd:import namespace="421d7894-6699-4274-9ee6-2b53eb5288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b8f5fc-5d09-4e7b-aab1-5957394f9d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1d7894-6699-4274-9ee6-2b53eb52886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DABC37-FA74-42D0-AABB-A2E1F4C1C074}">
  <ds:schemaRefs>
    <ds:schemaRef ds:uri="421d7894-6699-4274-9ee6-2b53eb528866"/>
    <ds:schemaRef ds:uri="6307a0ec-207c-4fc9-87d7-61e4cf6a1097"/>
    <ds:schemaRef ds:uri="e52678e4-0989-40f7-b5b7-b0dd9471669e"/>
    <ds:schemaRef ds:uri="e7b8f5fc-5d09-4e7b-aab1-5957394f9de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300FC38-AECE-46FD-ACAA-D9F2BFEF8F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2DBB84-1465-47B0-8E24-BE63D5F172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b8f5fc-5d09-4e7b-aab1-5957394f9ded"/>
    <ds:schemaRef ds:uri="421d7894-6699-4274-9ee6-2b53eb5288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1741</Words>
  <Application>Microsoft Office PowerPoint</Application>
  <PresentationFormat>Widescreen</PresentationFormat>
  <Paragraphs>197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Source Sans Pro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Prolific naturalists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left: Biology department head Dr. Vipen Sawhney, Dr. Gary Bortolotti, Mary Houston,  Dr. Stuart Houston, USask President Peter MacKinnon (November 20, 2002.)</vt:lpstr>
      <vt:lpstr>PowerPoint Presentation</vt:lpstr>
      <vt:lpstr> recognizes outstanding academic achievement of undergraduate students in the area of ornithology.”</vt:lpstr>
      <vt:lpstr>Established by the College of Medicine medical imaging department to honour Stuart Houston.</vt:lpstr>
      <vt:lpstr>PowerPoint Presentation</vt:lpstr>
      <vt:lpstr>PowerPoint Presentation</vt:lpstr>
      <vt:lpstr>Awarded annually to a first-year medical student who submits the best essay on the history of medicine  … created by Dr. Clarence Houston in 1989 and supported by Dr. Stuart and Mary Houston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Saskatchewan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Avery, Cheryl</dc:creator>
  <cp:lastModifiedBy>Peace, Jody</cp:lastModifiedBy>
  <cp:revision>2</cp:revision>
  <dcterms:created xsi:type="dcterms:W3CDTF">2022-07-26T22:04:03Z</dcterms:created>
  <dcterms:modified xsi:type="dcterms:W3CDTF">2022-10-28T20:15:25Z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0x0101004B994BB3E729EC49897AB60D9EDAA587</vt:lpwstr>
  </property>
  <property fmtid="{D5CDD505-2E9C-101B-9397-08002B2CF9AE}" pid="3" name="MediaServiceImageTags">
    <vt:lpwstr/>
  </property>
</Properties>
</file>